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42"/>
  </p:notesMasterIdLst>
  <p:sldIdLst>
    <p:sldId id="264" r:id="rId3"/>
    <p:sldId id="272" r:id="rId4"/>
    <p:sldId id="262" r:id="rId5"/>
    <p:sldId id="421" r:id="rId6"/>
    <p:sldId id="411" r:id="rId7"/>
    <p:sldId id="412" r:id="rId8"/>
    <p:sldId id="414" r:id="rId9"/>
    <p:sldId id="413" r:id="rId10"/>
    <p:sldId id="428" r:id="rId11"/>
    <p:sldId id="430" r:id="rId12"/>
    <p:sldId id="429" r:id="rId13"/>
    <p:sldId id="417" r:id="rId14"/>
    <p:sldId id="431" r:id="rId15"/>
    <p:sldId id="435" r:id="rId16"/>
    <p:sldId id="323" r:id="rId17"/>
    <p:sldId id="436" r:id="rId18"/>
    <p:sldId id="437" r:id="rId19"/>
    <p:sldId id="327" r:id="rId20"/>
    <p:sldId id="438" r:id="rId21"/>
    <p:sldId id="439" r:id="rId22"/>
    <p:sldId id="326" r:id="rId23"/>
    <p:sldId id="328" r:id="rId24"/>
    <p:sldId id="409" r:id="rId25"/>
    <p:sldId id="329" r:id="rId26"/>
    <p:sldId id="318" r:id="rId27"/>
    <p:sldId id="331" r:id="rId28"/>
    <p:sldId id="432" r:id="rId29"/>
    <p:sldId id="332" r:id="rId30"/>
    <p:sldId id="433" r:id="rId31"/>
    <p:sldId id="333" r:id="rId32"/>
    <p:sldId id="337" r:id="rId33"/>
    <p:sldId id="338" r:id="rId34"/>
    <p:sldId id="434" r:id="rId35"/>
    <p:sldId id="334" r:id="rId36"/>
    <p:sldId id="335" r:id="rId37"/>
    <p:sldId id="407" r:id="rId38"/>
    <p:sldId id="336" r:id="rId39"/>
    <p:sldId id="408" r:id="rId40"/>
    <p:sldId id="288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102" y="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889B6B-DFC3-400A-A2A7-4B8B37D0682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F9F401D6-8383-4AD3-9F1F-3FCABE7F457A}">
      <dgm:prSet phldrT="[Text]"/>
      <dgm:spPr/>
      <dgm:t>
        <a:bodyPr/>
        <a:lstStyle/>
        <a:p>
          <a:r>
            <a:rPr lang="en-US" dirty="0"/>
            <a:t>1979 First publication</a:t>
          </a:r>
        </a:p>
      </dgm:t>
    </dgm:pt>
    <dgm:pt modelId="{35D56C2B-6A7E-438C-A766-940385B6E308}" type="parTrans" cxnId="{5AA3AE3B-4B87-4D0C-983F-7ECB75CEAF3D}">
      <dgm:prSet/>
      <dgm:spPr/>
      <dgm:t>
        <a:bodyPr/>
        <a:lstStyle/>
        <a:p>
          <a:endParaRPr lang="en-US"/>
        </a:p>
      </dgm:t>
    </dgm:pt>
    <dgm:pt modelId="{A40791A5-E98F-465E-A813-9A85D8C057B5}" type="sibTrans" cxnId="{5AA3AE3B-4B87-4D0C-983F-7ECB75CEAF3D}">
      <dgm:prSet/>
      <dgm:spPr/>
      <dgm:t>
        <a:bodyPr/>
        <a:lstStyle/>
        <a:p>
          <a:endParaRPr lang="en-US"/>
        </a:p>
      </dgm:t>
    </dgm:pt>
    <dgm:pt modelId="{01FB9D3C-A20A-4E49-BECF-91A13A19D782}">
      <dgm:prSet phldrT="[Text]"/>
      <dgm:spPr/>
      <dgm:t>
        <a:bodyPr/>
        <a:lstStyle/>
        <a:p>
          <a:r>
            <a:rPr lang="en-US" dirty="0"/>
            <a:t>1989 RTC laser vs med as primary therapy</a:t>
          </a:r>
        </a:p>
      </dgm:t>
    </dgm:pt>
    <dgm:pt modelId="{5CDCFE3B-BEEB-4144-A8F0-C0D543F48CF9}" type="parTrans" cxnId="{80BE40FA-1F4E-41F0-B008-14908596DA7E}">
      <dgm:prSet/>
      <dgm:spPr/>
      <dgm:t>
        <a:bodyPr/>
        <a:lstStyle/>
        <a:p>
          <a:endParaRPr lang="en-US"/>
        </a:p>
      </dgm:t>
    </dgm:pt>
    <dgm:pt modelId="{14521CF8-427D-427B-B67A-337256AF7FDD}" type="sibTrans" cxnId="{80BE40FA-1F4E-41F0-B008-14908596DA7E}">
      <dgm:prSet/>
      <dgm:spPr/>
      <dgm:t>
        <a:bodyPr/>
        <a:lstStyle/>
        <a:p>
          <a:endParaRPr lang="en-US"/>
        </a:p>
      </dgm:t>
    </dgm:pt>
    <dgm:pt modelId="{D6122096-B0C3-4BE8-B9AD-94E964527A73}" type="pres">
      <dgm:prSet presAssocID="{BB889B6B-DFC3-400A-A2A7-4B8B37D06821}" presName="Name0" presStyleCnt="0">
        <dgm:presLayoutVars>
          <dgm:dir/>
          <dgm:resizeHandles val="exact"/>
        </dgm:presLayoutVars>
      </dgm:prSet>
      <dgm:spPr/>
    </dgm:pt>
    <dgm:pt modelId="{275E1721-E5D8-4B8C-8E6C-1D1E6AFC7F9A}" type="pres">
      <dgm:prSet presAssocID="{BB889B6B-DFC3-400A-A2A7-4B8B37D06821}" presName="arrow" presStyleLbl="bgShp" presStyleIdx="0" presStyleCnt="1"/>
      <dgm:spPr/>
    </dgm:pt>
    <dgm:pt modelId="{67CF3B3D-B39F-4614-867C-4001C0EC2B43}" type="pres">
      <dgm:prSet presAssocID="{BB889B6B-DFC3-400A-A2A7-4B8B37D06821}" presName="points" presStyleCnt="0"/>
      <dgm:spPr/>
    </dgm:pt>
    <dgm:pt modelId="{656E7897-9169-4E8B-8E06-46B1C3791FF2}" type="pres">
      <dgm:prSet presAssocID="{F9F401D6-8383-4AD3-9F1F-3FCABE7F457A}" presName="compositeA" presStyleCnt="0"/>
      <dgm:spPr/>
    </dgm:pt>
    <dgm:pt modelId="{B79C3BA0-EADD-4F48-BA7B-754E7D092335}" type="pres">
      <dgm:prSet presAssocID="{F9F401D6-8383-4AD3-9F1F-3FCABE7F457A}" presName="textA" presStyleLbl="revTx" presStyleIdx="0" presStyleCnt="2">
        <dgm:presLayoutVars>
          <dgm:bulletEnabled val="1"/>
        </dgm:presLayoutVars>
      </dgm:prSet>
      <dgm:spPr/>
    </dgm:pt>
    <dgm:pt modelId="{71FAA81E-5E9A-4ACC-B7E7-84AD979C09B5}" type="pres">
      <dgm:prSet presAssocID="{F9F401D6-8383-4AD3-9F1F-3FCABE7F457A}" presName="circleA" presStyleLbl="node1" presStyleIdx="0" presStyleCnt="2"/>
      <dgm:spPr/>
    </dgm:pt>
    <dgm:pt modelId="{92BF2BA5-2A56-44C7-B40A-A9A3F2D0B648}" type="pres">
      <dgm:prSet presAssocID="{F9F401D6-8383-4AD3-9F1F-3FCABE7F457A}" presName="spaceA" presStyleCnt="0"/>
      <dgm:spPr/>
    </dgm:pt>
    <dgm:pt modelId="{60FB035C-2B56-4969-934B-974B96ADF1CD}" type="pres">
      <dgm:prSet presAssocID="{A40791A5-E98F-465E-A813-9A85D8C057B5}" presName="space" presStyleCnt="0"/>
      <dgm:spPr/>
    </dgm:pt>
    <dgm:pt modelId="{577C83F1-7D8C-4FAC-A593-1E775809ADDE}" type="pres">
      <dgm:prSet presAssocID="{01FB9D3C-A20A-4E49-BECF-91A13A19D782}" presName="compositeB" presStyleCnt="0"/>
      <dgm:spPr/>
    </dgm:pt>
    <dgm:pt modelId="{B9EE2262-3CEA-4534-930A-3C7FBE40DD90}" type="pres">
      <dgm:prSet presAssocID="{01FB9D3C-A20A-4E49-BECF-91A13A19D782}" presName="textB" presStyleLbl="revTx" presStyleIdx="1" presStyleCnt="2">
        <dgm:presLayoutVars>
          <dgm:bulletEnabled val="1"/>
        </dgm:presLayoutVars>
      </dgm:prSet>
      <dgm:spPr/>
    </dgm:pt>
    <dgm:pt modelId="{E1BF7191-293E-46C1-B172-D9C6A8629332}" type="pres">
      <dgm:prSet presAssocID="{01FB9D3C-A20A-4E49-BECF-91A13A19D782}" presName="circleB" presStyleLbl="node1" presStyleIdx="1" presStyleCnt="2"/>
      <dgm:spPr/>
    </dgm:pt>
    <dgm:pt modelId="{A7192ED7-0A1A-48E0-943B-16D4EB921D04}" type="pres">
      <dgm:prSet presAssocID="{01FB9D3C-A20A-4E49-BECF-91A13A19D782}" presName="spaceB" presStyleCnt="0"/>
      <dgm:spPr/>
    </dgm:pt>
  </dgm:ptLst>
  <dgm:cxnLst>
    <dgm:cxn modelId="{37D80100-20F2-4B4B-A142-59BC7FE3975E}" type="presOf" srcId="{F9F401D6-8383-4AD3-9F1F-3FCABE7F457A}" destId="{B79C3BA0-EADD-4F48-BA7B-754E7D092335}" srcOrd="0" destOrd="0" presId="urn:microsoft.com/office/officeart/2005/8/layout/hProcess11"/>
    <dgm:cxn modelId="{17AFE82D-635C-4B9D-AFA4-8650393FA922}" type="presOf" srcId="{01FB9D3C-A20A-4E49-BECF-91A13A19D782}" destId="{B9EE2262-3CEA-4534-930A-3C7FBE40DD90}" srcOrd="0" destOrd="0" presId="urn:microsoft.com/office/officeart/2005/8/layout/hProcess11"/>
    <dgm:cxn modelId="{5AA3AE3B-4B87-4D0C-983F-7ECB75CEAF3D}" srcId="{BB889B6B-DFC3-400A-A2A7-4B8B37D06821}" destId="{F9F401D6-8383-4AD3-9F1F-3FCABE7F457A}" srcOrd="0" destOrd="0" parTransId="{35D56C2B-6A7E-438C-A766-940385B6E308}" sibTransId="{A40791A5-E98F-465E-A813-9A85D8C057B5}"/>
    <dgm:cxn modelId="{1271DCA6-5FF3-48C1-B719-16884F6067DF}" type="presOf" srcId="{BB889B6B-DFC3-400A-A2A7-4B8B37D06821}" destId="{D6122096-B0C3-4BE8-B9AD-94E964527A73}" srcOrd="0" destOrd="0" presId="urn:microsoft.com/office/officeart/2005/8/layout/hProcess11"/>
    <dgm:cxn modelId="{80BE40FA-1F4E-41F0-B008-14908596DA7E}" srcId="{BB889B6B-DFC3-400A-A2A7-4B8B37D06821}" destId="{01FB9D3C-A20A-4E49-BECF-91A13A19D782}" srcOrd="1" destOrd="0" parTransId="{5CDCFE3B-BEEB-4144-A8F0-C0D543F48CF9}" sibTransId="{14521CF8-427D-427B-B67A-337256AF7FDD}"/>
    <dgm:cxn modelId="{B97CEFE9-EA2D-4DC6-BAC5-D84E02CCF683}" type="presParOf" srcId="{D6122096-B0C3-4BE8-B9AD-94E964527A73}" destId="{275E1721-E5D8-4B8C-8E6C-1D1E6AFC7F9A}" srcOrd="0" destOrd="0" presId="urn:microsoft.com/office/officeart/2005/8/layout/hProcess11"/>
    <dgm:cxn modelId="{62E4FE1E-659B-4D42-8F03-1CDA83A2771D}" type="presParOf" srcId="{D6122096-B0C3-4BE8-B9AD-94E964527A73}" destId="{67CF3B3D-B39F-4614-867C-4001C0EC2B43}" srcOrd="1" destOrd="0" presId="urn:microsoft.com/office/officeart/2005/8/layout/hProcess11"/>
    <dgm:cxn modelId="{24B4EB64-BD6F-47E0-BDF1-840BB3295BCE}" type="presParOf" srcId="{67CF3B3D-B39F-4614-867C-4001C0EC2B43}" destId="{656E7897-9169-4E8B-8E06-46B1C3791FF2}" srcOrd="0" destOrd="0" presId="urn:microsoft.com/office/officeart/2005/8/layout/hProcess11"/>
    <dgm:cxn modelId="{5171F591-A894-45E4-8969-7683AE0C4234}" type="presParOf" srcId="{656E7897-9169-4E8B-8E06-46B1C3791FF2}" destId="{B79C3BA0-EADD-4F48-BA7B-754E7D092335}" srcOrd="0" destOrd="0" presId="urn:microsoft.com/office/officeart/2005/8/layout/hProcess11"/>
    <dgm:cxn modelId="{42591853-18C4-426A-A5B1-4438BFB50988}" type="presParOf" srcId="{656E7897-9169-4E8B-8E06-46B1C3791FF2}" destId="{71FAA81E-5E9A-4ACC-B7E7-84AD979C09B5}" srcOrd="1" destOrd="0" presId="urn:microsoft.com/office/officeart/2005/8/layout/hProcess11"/>
    <dgm:cxn modelId="{1757139E-9B80-4304-8DBC-9629AAA093F9}" type="presParOf" srcId="{656E7897-9169-4E8B-8E06-46B1C3791FF2}" destId="{92BF2BA5-2A56-44C7-B40A-A9A3F2D0B648}" srcOrd="2" destOrd="0" presId="urn:microsoft.com/office/officeart/2005/8/layout/hProcess11"/>
    <dgm:cxn modelId="{6FBFE04E-DCED-4FA1-AC5A-5080D422065C}" type="presParOf" srcId="{67CF3B3D-B39F-4614-867C-4001C0EC2B43}" destId="{60FB035C-2B56-4969-934B-974B96ADF1CD}" srcOrd="1" destOrd="0" presId="urn:microsoft.com/office/officeart/2005/8/layout/hProcess11"/>
    <dgm:cxn modelId="{B77161F5-3F4B-4325-ABAC-8B57FC04DA79}" type="presParOf" srcId="{67CF3B3D-B39F-4614-867C-4001C0EC2B43}" destId="{577C83F1-7D8C-4FAC-A593-1E775809ADDE}" srcOrd="2" destOrd="0" presId="urn:microsoft.com/office/officeart/2005/8/layout/hProcess11"/>
    <dgm:cxn modelId="{3300E8D3-F26D-472B-B424-500BEA025201}" type="presParOf" srcId="{577C83F1-7D8C-4FAC-A593-1E775809ADDE}" destId="{B9EE2262-3CEA-4534-930A-3C7FBE40DD90}" srcOrd="0" destOrd="0" presId="urn:microsoft.com/office/officeart/2005/8/layout/hProcess11"/>
    <dgm:cxn modelId="{84DB055B-5AEA-449E-8359-F706856BEC5F}" type="presParOf" srcId="{577C83F1-7D8C-4FAC-A593-1E775809ADDE}" destId="{E1BF7191-293E-46C1-B172-D9C6A8629332}" srcOrd="1" destOrd="0" presId="urn:microsoft.com/office/officeart/2005/8/layout/hProcess11"/>
    <dgm:cxn modelId="{C0626BB3-539D-4EB7-8A8A-331699692D47}" type="presParOf" srcId="{577C83F1-7D8C-4FAC-A593-1E775809ADDE}" destId="{A7192ED7-0A1A-48E0-943B-16D4EB921D0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693883-4B4F-436B-8E82-FDB2D4314EDB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615590DC-5632-4F6B-A472-4C52E3AA7DF3}">
      <dgm:prSet phldrT="[Text]"/>
      <dgm:spPr/>
      <dgm:t>
        <a:bodyPr/>
        <a:lstStyle/>
        <a:p>
          <a:r>
            <a:rPr lang="en-US" dirty="0"/>
            <a:t>1990 Glaucoma Laser Trial</a:t>
          </a:r>
        </a:p>
      </dgm:t>
    </dgm:pt>
    <dgm:pt modelId="{EB37B548-120F-4BE8-A708-E1E339CF49EF}" type="parTrans" cxnId="{4F3AAAB2-0F74-4421-8D73-BAFB0A981C60}">
      <dgm:prSet/>
      <dgm:spPr/>
      <dgm:t>
        <a:bodyPr/>
        <a:lstStyle/>
        <a:p>
          <a:endParaRPr lang="en-US"/>
        </a:p>
      </dgm:t>
    </dgm:pt>
    <dgm:pt modelId="{0ED00B71-BE8F-403E-97FB-7D76F514CD73}" type="sibTrans" cxnId="{4F3AAAB2-0F74-4421-8D73-BAFB0A981C60}">
      <dgm:prSet/>
      <dgm:spPr/>
      <dgm:t>
        <a:bodyPr/>
        <a:lstStyle/>
        <a:p>
          <a:endParaRPr lang="en-US"/>
        </a:p>
      </dgm:t>
    </dgm:pt>
    <dgm:pt modelId="{D5706FC1-536E-4782-B615-F0603C4E191D}">
      <dgm:prSet phldrT="[Text]"/>
      <dgm:spPr/>
      <dgm:t>
        <a:bodyPr/>
        <a:lstStyle/>
        <a:p>
          <a:r>
            <a:rPr lang="en-US" dirty="0"/>
            <a:t>1998 Advanced Glaucoma Intervention Study</a:t>
          </a:r>
        </a:p>
      </dgm:t>
    </dgm:pt>
    <dgm:pt modelId="{3A301A4E-3D0D-4084-8381-3A9ED0C0BBB4}" type="parTrans" cxnId="{4707DD89-D71D-4DA8-B341-AC148B7FBFD0}">
      <dgm:prSet/>
      <dgm:spPr/>
      <dgm:t>
        <a:bodyPr/>
        <a:lstStyle/>
        <a:p>
          <a:endParaRPr lang="en-US"/>
        </a:p>
      </dgm:t>
    </dgm:pt>
    <dgm:pt modelId="{AAC55E92-AB26-42D1-B5FE-EF9854EC8F2B}" type="sibTrans" cxnId="{4707DD89-D71D-4DA8-B341-AC148B7FBFD0}">
      <dgm:prSet/>
      <dgm:spPr/>
      <dgm:t>
        <a:bodyPr/>
        <a:lstStyle/>
        <a:p>
          <a:endParaRPr lang="en-US"/>
        </a:p>
      </dgm:t>
    </dgm:pt>
    <dgm:pt modelId="{89704046-FDA1-4C34-8C06-EF23A1BA25AD}">
      <dgm:prSet phldrT="[Text]"/>
      <dgm:spPr/>
      <dgm:t>
        <a:bodyPr/>
        <a:lstStyle/>
        <a:p>
          <a:r>
            <a:rPr lang="en-US" dirty="0"/>
            <a:t>2019 </a:t>
          </a:r>
          <a:r>
            <a:rPr lang="en-US" dirty="0" err="1"/>
            <a:t>LiGHT</a:t>
          </a:r>
          <a:r>
            <a:rPr lang="en-US" dirty="0"/>
            <a:t> trial</a:t>
          </a:r>
        </a:p>
      </dgm:t>
    </dgm:pt>
    <dgm:pt modelId="{B88E9EBD-5A79-4578-8C65-EFB33A1F036D}" type="parTrans" cxnId="{B0CB61DB-A651-4715-AB05-479DE346CAB5}">
      <dgm:prSet/>
      <dgm:spPr/>
      <dgm:t>
        <a:bodyPr/>
        <a:lstStyle/>
        <a:p>
          <a:endParaRPr lang="en-US"/>
        </a:p>
      </dgm:t>
    </dgm:pt>
    <dgm:pt modelId="{DB981B4E-DB5B-4208-B47F-E62017123954}" type="sibTrans" cxnId="{B0CB61DB-A651-4715-AB05-479DE346CAB5}">
      <dgm:prSet/>
      <dgm:spPr/>
      <dgm:t>
        <a:bodyPr/>
        <a:lstStyle/>
        <a:p>
          <a:endParaRPr lang="en-US"/>
        </a:p>
      </dgm:t>
    </dgm:pt>
    <dgm:pt modelId="{6840D031-20BC-4762-A66E-999BD62B9825}" type="pres">
      <dgm:prSet presAssocID="{5D693883-4B4F-436B-8E82-FDB2D4314EDB}" presName="Name0" presStyleCnt="0">
        <dgm:presLayoutVars>
          <dgm:dir/>
          <dgm:resizeHandles val="exact"/>
        </dgm:presLayoutVars>
      </dgm:prSet>
      <dgm:spPr/>
    </dgm:pt>
    <dgm:pt modelId="{C41E88A3-B718-4666-A152-E16D819F5C36}" type="pres">
      <dgm:prSet presAssocID="{5D693883-4B4F-436B-8E82-FDB2D4314EDB}" presName="arrow" presStyleLbl="bgShp" presStyleIdx="0" presStyleCnt="1"/>
      <dgm:spPr/>
    </dgm:pt>
    <dgm:pt modelId="{13E06873-7999-457A-8C87-A9C7C2E9A6C0}" type="pres">
      <dgm:prSet presAssocID="{5D693883-4B4F-436B-8E82-FDB2D4314EDB}" presName="points" presStyleCnt="0"/>
      <dgm:spPr/>
    </dgm:pt>
    <dgm:pt modelId="{E2673BE3-962E-4CE1-9C1E-FCEDAE2D7EFF}" type="pres">
      <dgm:prSet presAssocID="{615590DC-5632-4F6B-A472-4C52E3AA7DF3}" presName="compositeA" presStyleCnt="0"/>
      <dgm:spPr/>
    </dgm:pt>
    <dgm:pt modelId="{BA5B17FD-BD04-4CEE-9B4B-377CD521C321}" type="pres">
      <dgm:prSet presAssocID="{615590DC-5632-4F6B-A472-4C52E3AA7DF3}" presName="textA" presStyleLbl="revTx" presStyleIdx="0" presStyleCnt="3">
        <dgm:presLayoutVars>
          <dgm:bulletEnabled val="1"/>
        </dgm:presLayoutVars>
      </dgm:prSet>
      <dgm:spPr/>
    </dgm:pt>
    <dgm:pt modelId="{F0863A19-A6B1-42CF-91EC-3D7CC2680A87}" type="pres">
      <dgm:prSet presAssocID="{615590DC-5632-4F6B-A472-4C52E3AA7DF3}" presName="circleA" presStyleLbl="node1" presStyleIdx="0" presStyleCnt="3"/>
      <dgm:spPr/>
    </dgm:pt>
    <dgm:pt modelId="{6B9DB4F7-754F-4141-8761-0899C36A78EE}" type="pres">
      <dgm:prSet presAssocID="{615590DC-5632-4F6B-A472-4C52E3AA7DF3}" presName="spaceA" presStyleCnt="0"/>
      <dgm:spPr/>
    </dgm:pt>
    <dgm:pt modelId="{3E351F29-E1A0-450C-88AD-36B0DD593BE4}" type="pres">
      <dgm:prSet presAssocID="{0ED00B71-BE8F-403E-97FB-7D76F514CD73}" presName="space" presStyleCnt="0"/>
      <dgm:spPr/>
    </dgm:pt>
    <dgm:pt modelId="{2F40580A-4F9C-4796-BFDE-1C9262242131}" type="pres">
      <dgm:prSet presAssocID="{D5706FC1-536E-4782-B615-F0603C4E191D}" presName="compositeB" presStyleCnt="0"/>
      <dgm:spPr/>
    </dgm:pt>
    <dgm:pt modelId="{32FB0642-E9D2-41E9-964B-5BD77330E486}" type="pres">
      <dgm:prSet presAssocID="{D5706FC1-536E-4782-B615-F0603C4E191D}" presName="textB" presStyleLbl="revTx" presStyleIdx="1" presStyleCnt="3">
        <dgm:presLayoutVars>
          <dgm:bulletEnabled val="1"/>
        </dgm:presLayoutVars>
      </dgm:prSet>
      <dgm:spPr/>
    </dgm:pt>
    <dgm:pt modelId="{E762F043-EB7C-4806-B3D3-37686577E9F0}" type="pres">
      <dgm:prSet presAssocID="{D5706FC1-536E-4782-B615-F0603C4E191D}" presName="circleB" presStyleLbl="node1" presStyleIdx="1" presStyleCnt="3"/>
      <dgm:spPr/>
    </dgm:pt>
    <dgm:pt modelId="{1E46B66E-7FFB-44D7-B5CA-B3B6A74A1CC9}" type="pres">
      <dgm:prSet presAssocID="{D5706FC1-536E-4782-B615-F0603C4E191D}" presName="spaceB" presStyleCnt="0"/>
      <dgm:spPr/>
    </dgm:pt>
    <dgm:pt modelId="{BA047258-F100-4A39-84FA-547CF6D827DD}" type="pres">
      <dgm:prSet presAssocID="{AAC55E92-AB26-42D1-B5FE-EF9854EC8F2B}" presName="space" presStyleCnt="0"/>
      <dgm:spPr/>
    </dgm:pt>
    <dgm:pt modelId="{A68D3F0C-8B84-48A0-A747-EE7F721414DD}" type="pres">
      <dgm:prSet presAssocID="{89704046-FDA1-4C34-8C06-EF23A1BA25AD}" presName="compositeA" presStyleCnt="0"/>
      <dgm:spPr/>
    </dgm:pt>
    <dgm:pt modelId="{673D6A20-60BE-455B-804A-7B78B8267409}" type="pres">
      <dgm:prSet presAssocID="{89704046-FDA1-4C34-8C06-EF23A1BA25AD}" presName="textA" presStyleLbl="revTx" presStyleIdx="2" presStyleCnt="3">
        <dgm:presLayoutVars>
          <dgm:bulletEnabled val="1"/>
        </dgm:presLayoutVars>
      </dgm:prSet>
      <dgm:spPr/>
    </dgm:pt>
    <dgm:pt modelId="{5155C1E9-006E-4580-80CC-FC8F79D26D36}" type="pres">
      <dgm:prSet presAssocID="{89704046-FDA1-4C34-8C06-EF23A1BA25AD}" presName="circleA" presStyleLbl="node1" presStyleIdx="2" presStyleCnt="3"/>
      <dgm:spPr/>
    </dgm:pt>
    <dgm:pt modelId="{BB8A587E-84D7-4A16-B412-CE3ABFA28031}" type="pres">
      <dgm:prSet presAssocID="{89704046-FDA1-4C34-8C06-EF23A1BA25AD}" presName="spaceA" presStyleCnt="0"/>
      <dgm:spPr/>
    </dgm:pt>
  </dgm:ptLst>
  <dgm:cxnLst>
    <dgm:cxn modelId="{4707DD89-D71D-4DA8-B341-AC148B7FBFD0}" srcId="{5D693883-4B4F-436B-8E82-FDB2D4314EDB}" destId="{D5706FC1-536E-4782-B615-F0603C4E191D}" srcOrd="1" destOrd="0" parTransId="{3A301A4E-3D0D-4084-8381-3A9ED0C0BBB4}" sibTransId="{AAC55E92-AB26-42D1-B5FE-EF9854EC8F2B}"/>
    <dgm:cxn modelId="{3BA6AD92-4186-49D9-8A91-F73B48DC492B}" type="presOf" srcId="{89704046-FDA1-4C34-8C06-EF23A1BA25AD}" destId="{673D6A20-60BE-455B-804A-7B78B8267409}" srcOrd="0" destOrd="0" presId="urn:microsoft.com/office/officeart/2005/8/layout/hProcess11"/>
    <dgm:cxn modelId="{B627C1A7-3F34-4BF7-8EBD-EA3B765E1B5F}" type="presOf" srcId="{615590DC-5632-4F6B-A472-4C52E3AA7DF3}" destId="{BA5B17FD-BD04-4CEE-9B4B-377CD521C321}" srcOrd="0" destOrd="0" presId="urn:microsoft.com/office/officeart/2005/8/layout/hProcess11"/>
    <dgm:cxn modelId="{4F3AAAB2-0F74-4421-8D73-BAFB0A981C60}" srcId="{5D693883-4B4F-436B-8E82-FDB2D4314EDB}" destId="{615590DC-5632-4F6B-A472-4C52E3AA7DF3}" srcOrd="0" destOrd="0" parTransId="{EB37B548-120F-4BE8-A708-E1E339CF49EF}" sibTransId="{0ED00B71-BE8F-403E-97FB-7D76F514CD73}"/>
    <dgm:cxn modelId="{10CF90B6-5A58-459B-8C80-95574AB5343C}" type="presOf" srcId="{5D693883-4B4F-436B-8E82-FDB2D4314EDB}" destId="{6840D031-20BC-4762-A66E-999BD62B9825}" srcOrd="0" destOrd="0" presId="urn:microsoft.com/office/officeart/2005/8/layout/hProcess11"/>
    <dgm:cxn modelId="{B0CB61DB-A651-4715-AB05-479DE346CAB5}" srcId="{5D693883-4B4F-436B-8E82-FDB2D4314EDB}" destId="{89704046-FDA1-4C34-8C06-EF23A1BA25AD}" srcOrd="2" destOrd="0" parTransId="{B88E9EBD-5A79-4578-8C65-EFB33A1F036D}" sibTransId="{DB981B4E-DB5B-4208-B47F-E62017123954}"/>
    <dgm:cxn modelId="{C9A206F2-1DAC-41AF-AC11-4937224EED3C}" type="presOf" srcId="{D5706FC1-536E-4782-B615-F0603C4E191D}" destId="{32FB0642-E9D2-41E9-964B-5BD77330E486}" srcOrd="0" destOrd="0" presId="urn:microsoft.com/office/officeart/2005/8/layout/hProcess11"/>
    <dgm:cxn modelId="{3ACF0577-B65A-4AB5-8560-F6BC3E8C3B8B}" type="presParOf" srcId="{6840D031-20BC-4762-A66E-999BD62B9825}" destId="{C41E88A3-B718-4666-A152-E16D819F5C36}" srcOrd="0" destOrd="0" presId="urn:microsoft.com/office/officeart/2005/8/layout/hProcess11"/>
    <dgm:cxn modelId="{662F464A-AFDC-475B-B152-85B5DE45073A}" type="presParOf" srcId="{6840D031-20BC-4762-A66E-999BD62B9825}" destId="{13E06873-7999-457A-8C87-A9C7C2E9A6C0}" srcOrd="1" destOrd="0" presId="urn:microsoft.com/office/officeart/2005/8/layout/hProcess11"/>
    <dgm:cxn modelId="{BCC44CEF-9079-482B-8BCD-C32BBC3F52FE}" type="presParOf" srcId="{13E06873-7999-457A-8C87-A9C7C2E9A6C0}" destId="{E2673BE3-962E-4CE1-9C1E-FCEDAE2D7EFF}" srcOrd="0" destOrd="0" presId="urn:microsoft.com/office/officeart/2005/8/layout/hProcess11"/>
    <dgm:cxn modelId="{BF03F9B9-CEA4-47F5-A434-1F3C97986872}" type="presParOf" srcId="{E2673BE3-962E-4CE1-9C1E-FCEDAE2D7EFF}" destId="{BA5B17FD-BD04-4CEE-9B4B-377CD521C321}" srcOrd="0" destOrd="0" presId="urn:microsoft.com/office/officeart/2005/8/layout/hProcess11"/>
    <dgm:cxn modelId="{15A9450B-60BF-4D78-8830-4675937C5B55}" type="presParOf" srcId="{E2673BE3-962E-4CE1-9C1E-FCEDAE2D7EFF}" destId="{F0863A19-A6B1-42CF-91EC-3D7CC2680A87}" srcOrd="1" destOrd="0" presId="urn:microsoft.com/office/officeart/2005/8/layout/hProcess11"/>
    <dgm:cxn modelId="{68DCFF65-96D6-42E4-AE4D-B89FD700C2DE}" type="presParOf" srcId="{E2673BE3-962E-4CE1-9C1E-FCEDAE2D7EFF}" destId="{6B9DB4F7-754F-4141-8761-0899C36A78EE}" srcOrd="2" destOrd="0" presId="urn:microsoft.com/office/officeart/2005/8/layout/hProcess11"/>
    <dgm:cxn modelId="{A7D70181-31EE-4645-AC78-BA0D7B0077F8}" type="presParOf" srcId="{13E06873-7999-457A-8C87-A9C7C2E9A6C0}" destId="{3E351F29-E1A0-450C-88AD-36B0DD593BE4}" srcOrd="1" destOrd="0" presId="urn:microsoft.com/office/officeart/2005/8/layout/hProcess11"/>
    <dgm:cxn modelId="{B6F3C891-9375-4076-B6D9-4BB8E1A83AA4}" type="presParOf" srcId="{13E06873-7999-457A-8C87-A9C7C2E9A6C0}" destId="{2F40580A-4F9C-4796-BFDE-1C9262242131}" srcOrd="2" destOrd="0" presId="urn:microsoft.com/office/officeart/2005/8/layout/hProcess11"/>
    <dgm:cxn modelId="{D92E6D2F-3DAA-43AA-B3AC-48A222EA8D65}" type="presParOf" srcId="{2F40580A-4F9C-4796-BFDE-1C9262242131}" destId="{32FB0642-E9D2-41E9-964B-5BD77330E486}" srcOrd="0" destOrd="0" presId="urn:microsoft.com/office/officeart/2005/8/layout/hProcess11"/>
    <dgm:cxn modelId="{B80D86CB-0220-4D54-B58C-15C71C0FA4C8}" type="presParOf" srcId="{2F40580A-4F9C-4796-BFDE-1C9262242131}" destId="{E762F043-EB7C-4806-B3D3-37686577E9F0}" srcOrd="1" destOrd="0" presId="urn:microsoft.com/office/officeart/2005/8/layout/hProcess11"/>
    <dgm:cxn modelId="{6CA9B83E-4B12-47D8-9628-4D8E4B2D2127}" type="presParOf" srcId="{2F40580A-4F9C-4796-BFDE-1C9262242131}" destId="{1E46B66E-7FFB-44D7-B5CA-B3B6A74A1CC9}" srcOrd="2" destOrd="0" presId="urn:microsoft.com/office/officeart/2005/8/layout/hProcess11"/>
    <dgm:cxn modelId="{4F1D3332-99D4-4EA0-B966-A89DB0C1FB88}" type="presParOf" srcId="{13E06873-7999-457A-8C87-A9C7C2E9A6C0}" destId="{BA047258-F100-4A39-84FA-547CF6D827DD}" srcOrd="3" destOrd="0" presId="urn:microsoft.com/office/officeart/2005/8/layout/hProcess11"/>
    <dgm:cxn modelId="{6B717EB3-80BD-4885-BDE6-3E439C842612}" type="presParOf" srcId="{13E06873-7999-457A-8C87-A9C7C2E9A6C0}" destId="{A68D3F0C-8B84-48A0-A747-EE7F721414DD}" srcOrd="4" destOrd="0" presId="urn:microsoft.com/office/officeart/2005/8/layout/hProcess11"/>
    <dgm:cxn modelId="{EAA5999C-385F-4BBB-B19A-CDCF15C4ACB8}" type="presParOf" srcId="{A68D3F0C-8B84-48A0-A747-EE7F721414DD}" destId="{673D6A20-60BE-455B-804A-7B78B8267409}" srcOrd="0" destOrd="0" presId="urn:microsoft.com/office/officeart/2005/8/layout/hProcess11"/>
    <dgm:cxn modelId="{FB7932A6-E1AD-486B-85DE-B4E75C19D3DB}" type="presParOf" srcId="{A68D3F0C-8B84-48A0-A747-EE7F721414DD}" destId="{5155C1E9-006E-4580-80CC-FC8F79D26D36}" srcOrd="1" destOrd="0" presId="urn:microsoft.com/office/officeart/2005/8/layout/hProcess11"/>
    <dgm:cxn modelId="{0A7A5315-B6F6-4CAD-B084-9A8E87E32491}" type="presParOf" srcId="{A68D3F0C-8B84-48A0-A747-EE7F721414DD}" destId="{BB8A587E-84D7-4A16-B412-CE3ABFA2803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889B6B-DFC3-400A-A2A7-4B8B37D0682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F9F401D6-8383-4AD3-9F1F-3FCABE7F457A}">
      <dgm:prSet phldrT="[Text]"/>
      <dgm:spPr/>
      <dgm:t>
        <a:bodyPr/>
        <a:lstStyle/>
        <a:p>
          <a:r>
            <a:rPr lang="en-US" dirty="0"/>
            <a:t>1979 First publication</a:t>
          </a:r>
        </a:p>
      </dgm:t>
    </dgm:pt>
    <dgm:pt modelId="{35D56C2B-6A7E-438C-A766-940385B6E308}" type="parTrans" cxnId="{5AA3AE3B-4B87-4D0C-983F-7ECB75CEAF3D}">
      <dgm:prSet/>
      <dgm:spPr/>
      <dgm:t>
        <a:bodyPr/>
        <a:lstStyle/>
        <a:p>
          <a:endParaRPr lang="en-US"/>
        </a:p>
      </dgm:t>
    </dgm:pt>
    <dgm:pt modelId="{A40791A5-E98F-465E-A813-9A85D8C057B5}" type="sibTrans" cxnId="{5AA3AE3B-4B87-4D0C-983F-7ECB75CEAF3D}">
      <dgm:prSet/>
      <dgm:spPr/>
      <dgm:t>
        <a:bodyPr/>
        <a:lstStyle/>
        <a:p>
          <a:endParaRPr lang="en-US"/>
        </a:p>
      </dgm:t>
    </dgm:pt>
    <dgm:pt modelId="{01FB9D3C-A20A-4E49-BECF-91A13A19D782}">
      <dgm:prSet phldrT="[Text]"/>
      <dgm:spPr/>
      <dgm:t>
        <a:bodyPr/>
        <a:lstStyle/>
        <a:p>
          <a:r>
            <a:rPr lang="en-US" dirty="0"/>
            <a:t>1989 RTC laser vs med as primary therapy</a:t>
          </a:r>
        </a:p>
      </dgm:t>
    </dgm:pt>
    <dgm:pt modelId="{5CDCFE3B-BEEB-4144-A8F0-C0D543F48CF9}" type="parTrans" cxnId="{80BE40FA-1F4E-41F0-B008-14908596DA7E}">
      <dgm:prSet/>
      <dgm:spPr/>
      <dgm:t>
        <a:bodyPr/>
        <a:lstStyle/>
        <a:p>
          <a:endParaRPr lang="en-US"/>
        </a:p>
      </dgm:t>
    </dgm:pt>
    <dgm:pt modelId="{14521CF8-427D-427B-B67A-337256AF7FDD}" type="sibTrans" cxnId="{80BE40FA-1F4E-41F0-B008-14908596DA7E}">
      <dgm:prSet/>
      <dgm:spPr/>
      <dgm:t>
        <a:bodyPr/>
        <a:lstStyle/>
        <a:p>
          <a:endParaRPr lang="en-US"/>
        </a:p>
      </dgm:t>
    </dgm:pt>
    <dgm:pt modelId="{D6122096-B0C3-4BE8-B9AD-94E964527A73}" type="pres">
      <dgm:prSet presAssocID="{BB889B6B-DFC3-400A-A2A7-4B8B37D06821}" presName="Name0" presStyleCnt="0">
        <dgm:presLayoutVars>
          <dgm:dir/>
          <dgm:resizeHandles val="exact"/>
        </dgm:presLayoutVars>
      </dgm:prSet>
      <dgm:spPr/>
    </dgm:pt>
    <dgm:pt modelId="{275E1721-E5D8-4B8C-8E6C-1D1E6AFC7F9A}" type="pres">
      <dgm:prSet presAssocID="{BB889B6B-DFC3-400A-A2A7-4B8B37D06821}" presName="arrow" presStyleLbl="bgShp" presStyleIdx="0" presStyleCnt="1"/>
      <dgm:spPr/>
    </dgm:pt>
    <dgm:pt modelId="{67CF3B3D-B39F-4614-867C-4001C0EC2B43}" type="pres">
      <dgm:prSet presAssocID="{BB889B6B-DFC3-400A-A2A7-4B8B37D06821}" presName="points" presStyleCnt="0"/>
      <dgm:spPr/>
    </dgm:pt>
    <dgm:pt modelId="{656E7897-9169-4E8B-8E06-46B1C3791FF2}" type="pres">
      <dgm:prSet presAssocID="{F9F401D6-8383-4AD3-9F1F-3FCABE7F457A}" presName="compositeA" presStyleCnt="0"/>
      <dgm:spPr/>
    </dgm:pt>
    <dgm:pt modelId="{B79C3BA0-EADD-4F48-BA7B-754E7D092335}" type="pres">
      <dgm:prSet presAssocID="{F9F401D6-8383-4AD3-9F1F-3FCABE7F457A}" presName="textA" presStyleLbl="revTx" presStyleIdx="0" presStyleCnt="2">
        <dgm:presLayoutVars>
          <dgm:bulletEnabled val="1"/>
        </dgm:presLayoutVars>
      </dgm:prSet>
      <dgm:spPr/>
    </dgm:pt>
    <dgm:pt modelId="{71FAA81E-5E9A-4ACC-B7E7-84AD979C09B5}" type="pres">
      <dgm:prSet presAssocID="{F9F401D6-8383-4AD3-9F1F-3FCABE7F457A}" presName="circleA" presStyleLbl="node1" presStyleIdx="0" presStyleCnt="2"/>
      <dgm:spPr/>
    </dgm:pt>
    <dgm:pt modelId="{92BF2BA5-2A56-44C7-B40A-A9A3F2D0B648}" type="pres">
      <dgm:prSet presAssocID="{F9F401D6-8383-4AD3-9F1F-3FCABE7F457A}" presName="spaceA" presStyleCnt="0"/>
      <dgm:spPr/>
    </dgm:pt>
    <dgm:pt modelId="{60FB035C-2B56-4969-934B-974B96ADF1CD}" type="pres">
      <dgm:prSet presAssocID="{A40791A5-E98F-465E-A813-9A85D8C057B5}" presName="space" presStyleCnt="0"/>
      <dgm:spPr/>
    </dgm:pt>
    <dgm:pt modelId="{577C83F1-7D8C-4FAC-A593-1E775809ADDE}" type="pres">
      <dgm:prSet presAssocID="{01FB9D3C-A20A-4E49-BECF-91A13A19D782}" presName="compositeB" presStyleCnt="0"/>
      <dgm:spPr/>
    </dgm:pt>
    <dgm:pt modelId="{B9EE2262-3CEA-4534-930A-3C7FBE40DD90}" type="pres">
      <dgm:prSet presAssocID="{01FB9D3C-A20A-4E49-BECF-91A13A19D782}" presName="textB" presStyleLbl="revTx" presStyleIdx="1" presStyleCnt="2">
        <dgm:presLayoutVars>
          <dgm:bulletEnabled val="1"/>
        </dgm:presLayoutVars>
      </dgm:prSet>
      <dgm:spPr/>
    </dgm:pt>
    <dgm:pt modelId="{E1BF7191-293E-46C1-B172-D9C6A8629332}" type="pres">
      <dgm:prSet presAssocID="{01FB9D3C-A20A-4E49-BECF-91A13A19D782}" presName="circleB" presStyleLbl="node1" presStyleIdx="1" presStyleCnt="2"/>
      <dgm:spPr/>
    </dgm:pt>
    <dgm:pt modelId="{A7192ED7-0A1A-48E0-943B-16D4EB921D04}" type="pres">
      <dgm:prSet presAssocID="{01FB9D3C-A20A-4E49-BECF-91A13A19D782}" presName="spaceB" presStyleCnt="0"/>
      <dgm:spPr/>
    </dgm:pt>
  </dgm:ptLst>
  <dgm:cxnLst>
    <dgm:cxn modelId="{37D80100-20F2-4B4B-A142-59BC7FE3975E}" type="presOf" srcId="{F9F401D6-8383-4AD3-9F1F-3FCABE7F457A}" destId="{B79C3BA0-EADD-4F48-BA7B-754E7D092335}" srcOrd="0" destOrd="0" presId="urn:microsoft.com/office/officeart/2005/8/layout/hProcess11"/>
    <dgm:cxn modelId="{17AFE82D-635C-4B9D-AFA4-8650393FA922}" type="presOf" srcId="{01FB9D3C-A20A-4E49-BECF-91A13A19D782}" destId="{B9EE2262-3CEA-4534-930A-3C7FBE40DD90}" srcOrd="0" destOrd="0" presId="urn:microsoft.com/office/officeart/2005/8/layout/hProcess11"/>
    <dgm:cxn modelId="{5AA3AE3B-4B87-4D0C-983F-7ECB75CEAF3D}" srcId="{BB889B6B-DFC3-400A-A2A7-4B8B37D06821}" destId="{F9F401D6-8383-4AD3-9F1F-3FCABE7F457A}" srcOrd="0" destOrd="0" parTransId="{35D56C2B-6A7E-438C-A766-940385B6E308}" sibTransId="{A40791A5-E98F-465E-A813-9A85D8C057B5}"/>
    <dgm:cxn modelId="{1271DCA6-5FF3-48C1-B719-16884F6067DF}" type="presOf" srcId="{BB889B6B-DFC3-400A-A2A7-4B8B37D06821}" destId="{D6122096-B0C3-4BE8-B9AD-94E964527A73}" srcOrd="0" destOrd="0" presId="urn:microsoft.com/office/officeart/2005/8/layout/hProcess11"/>
    <dgm:cxn modelId="{80BE40FA-1F4E-41F0-B008-14908596DA7E}" srcId="{BB889B6B-DFC3-400A-A2A7-4B8B37D06821}" destId="{01FB9D3C-A20A-4E49-BECF-91A13A19D782}" srcOrd="1" destOrd="0" parTransId="{5CDCFE3B-BEEB-4144-A8F0-C0D543F48CF9}" sibTransId="{14521CF8-427D-427B-B67A-337256AF7FDD}"/>
    <dgm:cxn modelId="{B97CEFE9-EA2D-4DC6-BAC5-D84E02CCF683}" type="presParOf" srcId="{D6122096-B0C3-4BE8-B9AD-94E964527A73}" destId="{275E1721-E5D8-4B8C-8E6C-1D1E6AFC7F9A}" srcOrd="0" destOrd="0" presId="urn:microsoft.com/office/officeart/2005/8/layout/hProcess11"/>
    <dgm:cxn modelId="{62E4FE1E-659B-4D42-8F03-1CDA83A2771D}" type="presParOf" srcId="{D6122096-B0C3-4BE8-B9AD-94E964527A73}" destId="{67CF3B3D-B39F-4614-867C-4001C0EC2B43}" srcOrd="1" destOrd="0" presId="urn:microsoft.com/office/officeart/2005/8/layout/hProcess11"/>
    <dgm:cxn modelId="{24B4EB64-BD6F-47E0-BDF1-840BB3295BCE}" type="presParOf" srcId="{67CF3B3D-B39F-4614-867C-4001C0EC2B43}" destId="{656E7897-9169-4E8B-8E06-46B1C3791FF2}" srcOrd="0" destOrd="0" presId="urn:microsoft.com/office/officeart/2005/8/layout/hProcess11"/>
    <dgm:cxn modelId="{5171F591-A894-45E4-8969-7683AE0C4234}" type="presParOf" srcId="{656E7897-9169-4E8B-8E06-46B1C3791FF2}" destId="{B79C3BA0-EADD-4F48-BA7B-754E7D092335}" srcOrd="0" destOrd="0" presId="urn:microsoft.com/office/officeart/2005/8/layout/hProcess11"/>
    <dgm:cxn modelId="{42591853-18C4-426A-A5B1-4438BFB50988}" type="presParOf" srcId="{656E7897-9169-4E8B-8E06-46B1C3791FF2}" destId="{71FAA81E-5E9A-4ACC-B7E7-84AD979C09B5}" srcOrd="1" destOrd="0" presId="urn:microsoft.com/office/officeart/2005/8/layout/hProcess11"/>
    <dgm:cxn modelId="{1757139E-9B80-4304-8DBC-9629AAA093F9}" type="presParOf" srcId="{656E7897-9169-4E8B-8E06-46B1C3791FF2}" destId="{92BF2BA5-2A56-44C7-B40A-A9A3F2D0B648}" srcOrd="2" destOrd="0" presId="urn:microsoft.com/office/officeart/2005/8/layout/hProcess11"/>
    <dgm:cxn modelId="{6FBFE04E-DCED-4FA1-AC5A-5080D422065C}" type="presParOf" srcId="{67CF3B3D-B39F-4614-867C-4001C0EC2B43}" destId="{60FB035C-2B56-4969-934B-974B96ADF1CD}" srcOrd="1" destOrd="0" presId="urn:microsoft.com/office/officeart/2005/8/layout/hProcess11"/>
    <dgm:cxn modelId="{B77161F5-3F4B-4325-ABAC-8B57FC04DA79}" type="presParOf" srcId="{67CF3B3D-B39F-4614-867C-4001C0EC2B43}" destId="{577C83F1-7D8C-4FAC-A593-1E775809ADDE}" srcOrd="2" destOrd="0" presId="urn:microsoft.com/office/officeart/2005/8/layout/hProcess11"/>
    <dgm:cxn modelId="{3300E8D3-F26D-472B-B424-500BEA025201}" type="presParOf" srcId="{577C83F1-7D8C-4FAC-A593-1E775809ADDE}" destId="{B9EE2262-3CEA-4534-930A-3C7FBE40DD90}" srcOrd="0" destOrd="0" presId="urn:microsoft.com/office/officeart/2005/8/layout/hProcess11"/>
    <dgm:cxn modelId="{84DB055B-5AEA-449E-8359-F706856BEC5F}" type="presParOf" srcId="{577C83F1-7D8C-4FAC-A593-1E775809ADDE}" destId="{E1BF7191-293E-46C1-B172-D9C6A8629332}" srcOrd="1" destOrd="0" presId="urn:microsoft.com/office/officeart/2005/8/layout/hProcess11"/>
    <dgm:cxn modelId="{C0626BB3-539D-4EB7-8A8A-331699692D47}" type="presParOf" srcId="{577C83F1-7D8C-4FAC-A593-1E775809ADDE}" destId="{A7192ED7-0A1A-48E0-943B-16D4EB921D0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693883-4B4F-436B-8E82-FDB2D4314EDB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615590DC-5632-4F6B-A472-4C52E3AA7DF3}">
      <dgm:prSet phldrT="[Text]"/>
      <dgm:spPr/>
      <dgm:t>
        <a:bodyPr/>
        <a:lstStyle/>
        <a:p>
          <a:r>
            <a:rPr lang="en-US" dirty="0"/>
            <a:t>1990 Glaucoma Laser Trial</a:t>
          </a:r>
        </a:p>
      </dgm:t>
    </dgm:pt>
    <dgm:pt modelId="{EB37B548-120F-4BE8-A708-E1E339CF49EF}" type="parTrans" cxnId="{4F3AAAB2-0F74-4421-8D73-BAFB0A981C60}">
      <dgm:prSet/>
      <dgm:spPr/>
      <dgm:t>
        <a:bodyPr/>
        <a:lstStyle/>
        <a:p>
          <a:endParaRPr lang="en-US"/>
        </a:p>
      </dgm:t>
    </dgm:pt>
    <dgm:pt modelId="{0ED00B71-BE8F-403E-97FB-7D76F514CD73}" type="sibTrans" cxnId="{4F3AAAB2-0F74-4421-8D73-BAFB0A981C60}">
      <dgm:prSet/>
      <dgm:spPr/>
      <dgm:t>
        <a:bodyPr/>
        <a:lstStyle/>
        <a:p>
          <a:endParaRPr lang="en-US"/>
        </a:p>
      </dgm:t>
    </dgm:pt>
    <dgm:pt modelId="{D5706FC1-536E-4782-B615-F0603C4E191D}">
      <dgm:prSet phldrT="[Text]"/>
      <dgm:spPr/>
      <dgm:t>
        <a:bodyPr/>
        <a:lstStyle/>
        <a:p>
          <a:r>
            <a:rPr lang="en-US" dirty="0"/>
            <a:t>1998 Advanced Glaucoma Intervention Study</a:t>
          </a:r>
        </a:p>
      </dgm:t>
    </dgm:pt>
    <dgm:pt modelId="{3A301A4E-3D0D-4084-8381-3A9ED0C0BBB4}" type="parTrans" cxnId="{4707DD89-D71D-4DA8-B341-AC148B7FBFD0}">
      <dgm:prSet/>
      <dgm:spPr/>
      <dgm:t>
        <a:bodyPr/>
        <a:lstStyle/>
        <a:p>
          <a:endParaRPr lang="en-US"/>
        </a:p>
      </dgm:t>
    </dgm:pt>
    <dgm:pt modelId="{AAC55E92-AB26-42D1-B5FE-EF9854EC8F2B}" type="sibTrans" cxnId="{4707DD89-D71D-4DA8-B341-AC148B7FBFD0}">
      <dgm:prSet/>
      <dgm:spPr/>
      <dgm:t>
        <a:bodyPr/>
        <a:lstStyle/>
        <a:p>
          <a:endParaRPr lang="en-US"/>
        </a:p>
      </dgm:t>
    </dgm:pt>
    <dgm:pt modelId="{89704046-FDA1-4C34-8C06-EF23A1BA25AD}">
      <dgm:prSet phldrT="[Text]"/>
      <dgm:spPr/>
      <dgm:t>
        <a:bodyPr/>
        <a:lstStyle/>
        <a:p>
          <a:r>
            <a:rPr lang="en-US" dirty="0"/>
            <a:t>2019 </a:t>
          </a:r>
          <a:r>
            <a:rPr lang="en-US" dirty="0" err="1"/>
            <a:t>LiGHT</a:t>
          </a:r>
          <a:r>
            <a:rPr lang="en-US" dirty="0"/>
            <a:t> trial</a:t>
          </a:r>
        </a:p>
      </dgm:t>
    </dgm:pt>
    <dgm:pt modelId="{B88E9EBD-5A79-4578-8C65-EFB33A1F036D}" type="parTrans" cxnId="{B0CB61DB-A651-4715-AB05-479DE346CAB5}">
      <dgm:prSet/>
      <dgm:spPr/>
      <dgm:t>
        <a:bodyPr/>
        <a:lstStyle/>
        <a:p>
          <a:endParaRPr lang="en-US"/>
        </a:p>
      </dgm:t>
    </dgm:pt>
    <dgm:pt modelId="{DB981B4E-DB5B-4208-B47F-E62017123954}" type="sibTrans" cxnId="{B0CB61DB-A651-4715-AB05-479DE346CAB5}">
      <dgm:prSet/>
      <dgm:spPr/>
      <dgm:t>
        <a:bodyPr/>
        <a:lstStyle/>
        <a:p>
          <a:endParaRPr lang="en-US"/>
        </a:p>
      </dgm:t>
    </dgm:pt>
    <dgm:pt modelId="{6840D031-20BC-4762-A66E-999BD62B9825}" type="pres">
      <dgm:prSet presAssocID="{5D693883-4B4F-436B-8E82-FDB2D4314EDB}" presName="Name0" presStyleCnt="0">
        <dgm:presLayoutVars>
          <dgm:dir/>
          <dgm:resizeHandles val="exact"/>
        </dgm:presLayoutVars>
      </dgm:prSet>
      <dgm:spPr/>
    </dgm:pt>
    <dgm:pt modelId="{C41E88A3-B718-4666-A152-E16D819F5C36}" type="pres">
      <dgm:prSet presAssocID="{5D693883-4B4F-436B-8E82-FDB2D4314EDB}" presName="arrow" presStyleLbl="bgShp" presStyleIdx="0" presStyleCnt="1"/>
      <dgm:spPr/>
    </dgm:pt>
    <dgm:pt modelId="{13E06873-7999-457A-8C87-A9C7C2E9A6C0}" type="pres">
      <dgm:prSet presAssocID="{5D693883-4B4F-436B-8E82-FDB2D4314EDB}" presName="points" presStyleCnt="0"/>
      <dgm:spPr/>
    </dgm:pt>
    <dgm:pt modelId="{E2673BE3-962E-4CE1-9C1E-FCEDAE2D7EFF}" type="pres">
      <dgm:prSet presAssocID="{615590DC-5632-4F6B-A472-4C52E3AA7DF3}" presName="compositeA" presStyleCnt="0"/>
      <dgm:spPr/>
    </dgm:pt>
    <dgm:pt modelId="{BA5B17FD-BD04-4CEE-9B4B-377CD521C321}" type="pres">
      <dgm:prSet presAssocID="{615590DC-5632-4F6B-A472-4C52E3AA7DF3}" presName="textA" presStyleLbl="revTx" presStyleIdx="0" presStyleCnt="3">
        <dgm:presLayoutVars>
          <dgm:bulletEnabled val="1"/>
        </dgm:presLayoutVars>
      </dgm:prSet>
      <dgm:spPr/>
    </dgm:pt>
    <dgm:pt modelId="{F0863A19-A6B1-42CF-91EC-3D7CC2680A87}" type="pres">
      <dgm:prSet presAssocID="{615590DC-5632-4F6B-A472-4C52E3AA7DF3}" presName="circleA" presStyleLbl="node1" presStyleIdx="0" presStyleCnt="3"/>
      <dgm:spPr/>
    </dgm:pt>
    <dgm:pt modelId="{6B9DB4F7-754F-4141-8761-0899C36A78EE}" type="pres">
      <dgm:prSet presAssocID="{615590DC-5632-4F6B-A472-4C52E3AA7DF3}" presName="spaceA" presStyleCnt="0"/>
      <dgm:spPr/>
    </dgm:pt>
    <dgm:pt modelId="{3E351F29-E1A0-450C-88AD-36B0DD593BE4}" type="pres">
      <dgm:prSet presAssocID="{0ED00B71-BE8F-403E-97FB-7D76F514CD73}" presName="space" presStyleCnt="0"/>
      <dgm:spPr/>
    </dgm:pt>
    <dgm:pt modelId="{2F40580A-4F9C-4796-BFDE-1C9262242131}" type="pres">
      <dgm:prSet presAssocID="{D5706FC1-536E-4782-B615-F0603C4E191D}" presName="compositeB" presStyleCnt="0"/>
      <dgm:spPr/>
    </dgm:pt>
    <dgm:pt modelId="{32FB0642-E9D2-41E9-964B-5BD77330E486}" type="pres">
      <dgm:prSet presAssocID="{D5706FC1-536E-4782-B615-F0603C4E191D}" presName="textB" presStyleLbl="revTx" presStyleIdx="1" presStyleCnt="3">
        <dgm:presLayoutVars>
          <dgm:bulletEnabled val="1"/>
        </dgm:presLayoutVars>
      </dgm:prSet>
      <dgm:spPr/>
    </dgm:pt>
    <dgm:pt modelId="{E762F043-EB7C-4806-B3D3-37686577E9F0}" type="pres">
      <dgm:prSet presAssocID="{D5706FC1-536E-4782-B615-F0603C4E191D}" presName="circleB" presStyleLbl="node1" presStyleIdx="1" presStyleCnt="3"/>
      <dgm:spPr/>
    </dgm:pt>
    <dgm:pt modelId="{1E46B66E-7FFB-44D7-B5CA-B3B6A74A1CC9}" type="pres">
      <dgm:prSet presAssocID="{D5706FC1-536E-4782-B615-F0603C4E191D}" presName="spaceB" presStyleCnt="0"/>
      <dgm:spPr/>
    </dgm:pt>
    <dgm:pt modelId="{BA047258-F100-4A39-84FA-547CF6D827DD}" type="pres">
      <dgm:prSet presAssocID="{AAC55E92-AB26-42D1-B5FE-EF9854EC8F2B}" presName="space" presStyleCnt="0"/>
      <dgm:spPr/>
    </dgm:pt>
    <dgm:pt modelId="{A68D3F0C-8B84-48A0-A747-EE7F721414DD}" type="pres">
      <dgm:prSet presAssocID="{89704046-FDA1-4C34-8C06-EF23A1BA25AD}" presName="compositeA" presStyleCnt="0"/>
      <dgm:spPr/>
    </dgm:pt>
    <dgm:pt modelId="{673D6A20-60BE-455B-804A-7B78B8267409}" type="pres">
      <dgm:prSet presAssocID="{89704046-FDA1-4C34-8C06-EF23A1BA25AD}" presName="textA" presStyleLbl="revTx" presStyleIdx="2" presStyleCnt="3">
        <dgm:presLayoutVars>
          <dgm:bulletEnabled val="1"/>
        </dgm:presLayoutVars>
      </dgm:prSet>
      <dgm:spPr/>
    </dgm:pt>
    <dgm:pt modelId="{5155C1E9-006E-4580-80CC-FC8F79D26D36}" type="pres">
      <dgm:prSet presAssocID="{89704046-FDA1-4C34-8C06-EF23A1BA25AD}" presName="circleA" presStyleLbl="node1" presStyleIdx="2" presStyleCnt="3"/>
      <dgm:spPr/>
    </dgm:pt>
    <dgm:pt modelId="{BB8A587E-84D7-4A16-B412-CE3ABFA28031}" type="pres">
      <dgm:prSet presAssocID="{89704046-FDA1-4C34-8C06-EF23A1BA25AD}" presName="spaceA" presStyleCnt="0"/>
      <dgm:spPr/>
    </dgm:pt>
  </dgm:ptLst>
  <dgm:cxnLst>
    <dgm:cxn modelId="{4707DD89-D71D-4DA8-B341-AC148B7FBFD0}" srcId="{5D693883-4B4F-436B-8E82-FDB2D4314EDB}" destId="{D5706FC1-536E-4782-B615-F0603C4E191D}" srcOrd="1" destOrd="0" parTransId="{3A301A4E-3D0D-4084-8381-3A9ED0C0BBB4}" sibTransId="{AAC55E92-AB26-42D1-B5FE-EF9854EC8F2B}"/>
    <dgm:cxn modelId="{3BA6AD92-4186-49D9-8A91-F73B48DC492B}" type="presOf" srcId="{89704046-FDA1-4C34-8C06-EF23A1BA25AD}" destId="{673D6A20-60BE-455B-804A-7B78B8267409}" srcOrd="0" destOrd="0" presId="urn:microsoft.com/office/officeart/2005/8/layout/hProcess11"/>
    <dgm:cxn modelId="{B627C1A7-3F34-4BF7-8EBD-EA3B765E1B5F}" type="presOf" srcId="{615590DC-5632-4F6B-A472-4C52E3AA7DF3}" destId="{BA5B17FD-BD04-4CEE-9B4B-377CD521C321}" srcOrd="0" destOrd="0" presId="urn:microsoft.com/office/officeart/2005/8/layout/hProcess11"/>
    <dgm:cxn modelId="{4F3AAAB2-0F74-4421-8D73-BAFB0A981C60}" srcId="{5D693883-4B4F-436B-8E82-FDB2D4314EDB}" destId="{615590DC-5632-4F6B-A472-4C52E3AA7DF3}" srcOrd="0" destOrd="0" parTransId="{EB37B548-120F-4BE8-A708-E1E339CF49EF}" sibTransId="{0ED00B71-BE8F-403E-97FB-7D76F514CD73}"/>
    <dgm:cxn modelId="{10CF90B6-5A58-459B-8C80-95574AB5343C}" type="presOf" srcId="{5D693883-4B4F-436B-8E82-FDB2D4314EDB}" destId="{6840D031-20BC-4762-A66E-999BD62B9825}" srcOrd="0" destOrd="0" presId="urn:microsoft.com/office/officeart/2005/8/layout/hProcess11"/>
    <dgm:cxn modelId="{B0CB61DB-A651-4715-AB05-479DE346CAB5}" srcId="{5D693883-4B4F-436B-8E82-FDB2D4314EDB}" destId="{89704046-FDA1-4C34-8C06-EF23A1BA25AD}" srcOrd="2" destOrd="0" parTransId="{B88E9EBD-5A79-4578-8C65-EFB33A1F036D}" sibTransId="{DB981B4E-DB5B-4208-B47F-E62017123954}"/>
    <dgm:cxn modelId="{C9A206F2-1DAC-41AF-AC11-4937224EED3C}" type="presOf" srcId="{D5706FC1-536E-4782-B615-F0603C4E191D}" destId="{32FB0642-E9D2-41E9-964B-5BD77330E486}" srcOrd="0" destOrd="0" presId="urn:microsoft.com/office/officeart/2005/8/layout/hProcess11"/>
    <dgm:cxn modelId="{3ACF0577-B65A-4AB5-8560-F6BC3E8C3B8B}" type="presParOf" srcId="{6840D031-20BC-4762-A66E-999BD62B9825}" destId="{C41E88A3-B718-4666-A152-E16D819F5C36}" srcOrd="0" destOrd="0" presId="urn:microsoft.com/office/officeart/2005/8/layout/hProcess11"/>
    <dgm:cxn modelId="{662F464A-AFDC-475B-B152-85B5DE45073A}" type="presParOf" srcId="{6840D031-20BC-4762-A66E-999BD62B9825}" destId="{13E06873-7999-457A-8C87-A9C7C2E9A6C0}" srcOrd="1" destOrd="0" presId="urn:microsoft.com/office/officeart/2005/8/layout/hProcess11"/>
    <dgm:cxn modelId="{BCC44CEF-9079-482B-8BCD-C32BBC3F52FE}" type="presParOf" srcId="{13E06873-7999-457A-8C87-A9C7C2E9A6C0}" destId="{E2673BE3-962E-4CE1-9C1E-FCEDAE2D7EFF}" srcOrd="0" destOrd="0" presId="urn:microsoft.com/office/officeart/2005/8/layout/hProcess11"/>
    <dgm:cxn modelId="{BF03F9B9-CEA4-47F5-A434-1F3C97986872}" type="presParOf" srcId="{E2673BE3-962E-4CE1-9C1E-FCEDAE2D7EFF}" destId="{BA5B17FD-BD04-4CEE-9B4B-377CD521C321}" srcOrd="0" destOrd="0" presId="urn:microsoft.com/office/officeart/2005/8/layout/hProcess11"/>
    <dgm:cxn modelId="{15A9450B-60BF-4D78-8830-4675937C5B55}" type="presParOf" srcId="{E2673BE3-962E-4CE1-9C1E-FCEDAE2D7EFF}" destId="{F0863A19-A6B1-42CF-91EC-3D7CC2680A87}" srcOrd="1" destOrd="0" presId="urn:microsoft.com/office/officeart/2005/8/layout/hProcess11"/>
    <dgm:cxn modelId="{68DCFF65-96D6-42E4-AE4D-B89FD700C2DE}" type="presParOf" srcId="{E2673BE3-962E-4CE1-9C1E-FCEDAE2D7EFF}" destId="{6B9DB4F7-754F-4141-8761-0899C36A78EE}" srcOrd="2" destOrd="0" presId="urn:microsoft.com/office/officeart/2005/8/layout/hProcess11"/>
    <dgm:cxn modelId="{A7D70181-31EE-4645-AC78-BA0D7B0077F8}" type="presParOf" srcId="{13E06873-7999-457A-8C87-A9C7C2E9A6C0}" destId="{3E351F29-E1A0-450C-88AD-36B0DD593BE4}" srcOrd="1" destOrd="0" presId="urn:microsoft.com/office/officeart/2005/8/layout/hProcess11"/>
    <dgm:cxn modelId="{B6F3C891-9375-4076-B6D9-4BB8E1A83AA4}" type="presParOf" srcId="{13E06873-7999-457A-8C87-A9C7C2E9A6C0}" destId="{2F40580A-4F9C-4796-BFDE-1C9262242131}" srcOrd="2" destOrd="0" presId="urn:microsoft.com/office/officeart/2005/8/layout/hProcess11"/>
    <dgm:cxn modelId="{D92E6D2F-3DAA-43AA-B3AC-48A222EA8D65}" type="presParOf" srcId="{2F40580A-4F9C-4796-BFDE-1C9262242131}" destId="{32FB0642-E9D2-41E9-964B-5BD77330E486}" srcOrd="0" destOrd="0" presId="urn:microsoft.com/office/officeart/2005/8/layout/hProcess11"/>
    <dgm:cxn modelId="{B80D86CB-0220-4D54-B58C-15C71C0FA4C8}" type="presParOf" srcId="{2F40580A-4F9C-4796-BFDE-1C9262242131}" destId="{E762F043-EB7C-4806-B3D3-37686577E9F0}" srcOrd="1" destOrd="0" presId="urn:microsoft.com/office/officeart/2005/8/layout/hProcess11"/>
    <dgm:cxn modelId="{6CA9B83E-4B12-47D8-9628-4D8E4B2D2127}" type="presParOf" srcId="{2F40580A-4F9C-4796-BFDE-1C9262242131}" destId="{1E46B66E-7FFB-44D7-B5CA-B3B6A74A1CC9}" srcOrd="2" destOrd="0" presId="urn:microsoft.com/office/officeart/2005/8/layout/hProcess11"/>
    <dgm:cxn modelId="{4F1D3332-99D4-4EA0-B966-A89DB0C1FB88}" type="presParOf" srcId="{13E06873-7999-457A-8C87-A9C7C2E9A6C0}" destId="{BA047258-F100-4A39-84FA-547CF6D827DD}" srcOrd="3" destOrd="0" presId="urn:microsoft.com/office/officeart/2005/8/layout/hProcess11"/>
    <dgm:cxn modelId="{6B717EB3-80BD-4885-BDE6-3E439C842612}" type="presParOf" srcId="{13E06873-7999-457A-8C87-A9C7C2E9A6C0}" destId="{A68D3F0C-8B84-48A0-A747-EE7F721414DD}" srcOrd="4" destOrd="0" presId="urn:microsoft.com/office/officeart/2005/8/layout/hProcess11"/>
    <dgm:cxn modelId="{EAA5999C-385F-4BBB-B19A-CDCF15C4ACB8}" type="presParOf" srcId="{A68D3F0C-8B84-48A0-A747-EE7F721414DD}" destId="{673D6A20-60BE-455B-804A-7B78B8267409}" srcOrd="0" destOrd="0" presId="urn:microsoft.com/office/officeart/2005/8/layout/hProcess11"/>
    <dgm:cxn modelId="{FB7932A6-E1AD-486B-85DE-B4E75C19D3DB}" type="presParOf" srcId="{A68D3F0C-8B84-48A0-A747-EE7F721414DD}" destId="{5155C1E9-006E-4580-80CC-FC8F79D26D36}" srcOrd="1" destOrd="0" presId="urn:microsoft.com/office/officeart/2005/8/layout/hProcess11"/>
    <dgm:cxn modelId="{0A7A5315-B6F6-4CAD-B084-9A8E87E32491}" type="presParOf" srcId="{A68D3F0C-8B84-48A0-A747-EE7F721414DD}" destId="{BB8A587E-84D7-4A16-B412-CE3ABFA2803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889B6B-DFC3-400A-A2A7-4B8B37D0682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F9F401D6-8383-4AD3-9F1F-3FCABE7F457A}">
      <dgm:prSet phldrT="[Text]"/>
      <dgm:spPr/>
      <dgm:t>
        <a:bodyPr/>
        <a:lstStyle/>
        <a:p>
          <a:r>
            <a:rPr lang="en-US" dirty="0"/>
            <a:t>1979 First publication</a:t>
          </a:r>
        </a:p>
      </dgm:t>
    </dgm:pt>
    <dgm:pt modelId="{35D56C2B-6A7E-438C-A766-940385B6E308}" type="parTrans" cxnId="{5AA3AE3B-4B87-4D0C-983F-7ECB75CEAF3D}">
      <dgm:prSet/>
      <dgm:spPr/>
      <dgm:t>
        <a:bodyPr/>
        <a:lstStyle/>
        <a:p>
          <a:endParaRPr lang="en-US"/>
        </a:p>
      </dgm:t>
    </dgm:pt>
    <dgm:pt modelId="{A40791A5-E98F-465E-A813-9A85D8C057B5}" type="sibTrans" cxnId="{5AA3AE3B-4B87-4D0C-983F-7ECB75CEAF3D}">
      <dgm:prSet/>
      <dgm:spPr/>
      <dgm:t>
        <a:bodyPr/>
        <a:lstStyle/>
        <a:p>
          <a:endParaRPr lang="en-US"/>
        </a:p>
      </dgm:t>
    </dgm:pt>
    <dgm:pt modelId="{01FB9D3C-A20A-4E49-BECF-91A13A19D782}">
      <dgm:prSet phldrT="[Text]"/>
      <dgm:spPr/>
      <dgm:t>
        <a:bodyPr/>
        <a:lstStyle/>
        <a:p>
          <a:r>
            <a:rPr lang="en-US" dirty="0"/>
            <a:t>1989 RTC laser vs med as primary therapy</a:t>
          </a:r>
        </a:p>
      </dgm:t>
    </dgm:pt>
    <dgm:pt modelId="{5CDCFE3B-BEEB-4144-A8F0-C0D543F48CF9}" type="parTrans" cxnId="{80BE40FA-1F4E-41F0-B008-14908596DA7E}">
      <dgm:prSet/>
      <dgm:spPr/>
      <dgm:t>
        <a:bodyPr/>
        <a:lstStyle/>
        <a:p>
          <a:endParaRPr lang="en-US"/>
        </a:p>
      </dgm:t>
    </dgm:pt>
    <dgm:pt modelId="{14521CF8-427D-427B-B67A-337256AF7FDD}" type="sibTrans" cxnId="{80BE40FA-1F4E-41F0-B008-14908596DA7E}">
      <dgm:prSet/>
      <dgm:spPr/>
      <dgm:t>
        <a:bodyPr/>
        <a:lstStyle/>
        <a:p>
          <a:endParaRPr lang="en-US"/>
        </a:p>
      </dgm:t>
    </dgm:pt>
    <dgm:pt modelId="{D6122096-B0C3-4BE8-B9AD-94E964527A73}" type="pres">
      <dgm:prSet presAssocID="{BB889B6B-DFC3-400A-A2A7-4B8B37D06821}" presName="Name0" presStyleCnt="0">
        <dgm:presLayoutVars>
          <dgm:dir/>
          <dgm:resizeHandles val="exact"/>
        </dgm:presLayoutVars>
      </dgm:prSet>
      <dgm:spPr/>
    </dgm:pt>
    <dgm:pt modelId="{275E1721-E5D8-4B8C-8E6C-1D1E6AFC7F9A}" type="pres">
      <dgm:prSet presAssocID="{BB889B6B-DFC3-400A-A2A7-4B8B37D06821}" presName="arrow" presStyleLbl="bgShp" presStyleIdx="0" presStyleCnt="1"/>
      <dgm:spPr/>
    </dgm:pt>
    <dgm:pt modelId="{67CF3B3D-B39F-4614-867C-4001C0EC2B43}" type="pres">
      <dgm:prSet presAssocID="{BB889B6B-DFC3-400A-A2A7-4B8B37D06821}" presName="points" presStyleCnt="0"/>
      <dgm:spPr/>
    </dgm:pt>
    <dgm:pt modelId="{656E7897-9169-4E8B-8E06-46B1C3791FF2}" type="pres">
      <dgm:prSet presAssocID="{F9F401D6-8383-4AD3-9F1F-3FCABE7F457A}" presName="compositeA" presStyleCnt="0"/>
      <dgm:spPr/>
    </dgm:pt>
    <dgm:pt modelId="{B79C3BA0-EADD-4F48-BA7B-754E7D092335}" type="pres">
      <dgm:prSet presAssocID="{F9F401D6-8383-4AD3-9F1F-3FCABE7F457A}" presName="textA" presStyleLbl="revTx" presStyleIdx="0" presStyleCnt="2">
        <dgm:presLayoutVars>
          <dgm:bulletEnabled val="1"/>
        </dgm:presLayoutVars>
      </dgm:prSet>
      <dgm:spPr/>
    </dgm:pt>
    <dgm:pt modelId="{71FAA81E-5E9A-4ACC-B7E7-84AD979C09B5}" type="pres">
      <dgm:prSet presAssocID="{F9F401D6-8383-4AD3-9F1F-3FCABE7F457A}" presName="circleA" presStyleLbl="node1" presStyleIdx="0" presStyleCnt="2"/>
      <dgm:spPr/>
    </dgm:pt>
    <dgm:pt modelId="{92BF2BA5-2A56-44C7-B40A-A9A3F2D0B648}" type="pres">
      <dgm:prSet presAssocID="{F9F401D6-8383-4AD3-9F1F-3FCABE7F457A}" presName="spaceA" presStyleCnt="0"/>
      <dgm:spPr/>
    </dgm:pt>
    <dgm:pt modelId="{60FB035C-2B56-4969-934B-974B96ADF1CD}" type="pres">
      <dgm:prSet presAssocID="{A40791A5-E98F-465E-A813-9A85D8C057B5}" presName="space" presStyleCnt="0"/>
      <dgm:spPr/>
    </dgm:pt>
    <dgm:pt modelId="{577C83F1-7D8C-4FAC-A593-1E775809ADDE}" type="pres">
      <dgm:prSet presAssocID="{01FB9D3C-A20A-4E49-BECF-91A13A19D782}" presName="compositeB" presStyleCnt="0"/>
      <dgm:spPr/>
    </dgm:pt>
    <dgm:pt modelId="{B9EE2262-3CEA-4534-930A-3C7FBE40DD90}" type="pres">
      <dgm:prSet presAssocID="{01FB9D3C-A20A-4E49-BECF-91A13A19D782}" presName="textB" presStyleLbl="revTx" presStyleIdx="1" presStyleCnt="2">
        <dgm:presLayoutVars>
          <dgm:bulletEnabled val="1"/>
        </dgm:presLayoutVars>
      </dgm:prSet>
      <dgm:spPr/>
    </dgm:pt>
    <dgm:pt modelId="{E1BF7191-293E-46C1-B172-D9C6A8629332}" type="pres">
      <dgm:prSet presAssocID="{01FB9D3C-A20A-4E49-BECF-91A13A19D782}" presName="circleB" presStyleLbl="node1" presStyleIdx="1" presStyleCnt="2"/>
      <dgm:spPr/>
    </dgm:pt>
    <dgm:pt modelId="{A7192ED7-0A1A-48E0-943B-16D4EB921D04}" type="pres">
      <dgm:prSet presAssocID="{01FB9D3C-A20A-4E49-BECF-91A13A19D782}" presName="spaceB" presStyleCnt="0"/>
      <dgm:spPr/>
    </dgm:pt>
  </dgm:ptLst>
  <dgm:cxnLst>
    <dgm:cxn modelId="{37D80100-20F2-4B4B-A142-59BC7FE3975E}" type="presOf" srcId="{F9F401D6-8383-4AD3-9F1F-3FCABE7F457A}" destId="{B79C3BA0-EADD-4F48-BA7B-754E7D092335}" srcOrd="0" destOrd="0" presId="urn:microsoft.com/office/officeart/2005/8/layout/hProcess11"/>
    <dgm:cxn modelId="{17AFE82D-635C-4B9D-AFA4-8650393FA922}" type="presOf" srcId="{01FB9D3C-A20A-4E49-BECF-91A13A19D782}" destId="{B9EE2262-3CEA-4534-930A-3C7FBE40DD90}" srcOrd="0" destOrd="0" presId="urn:microsoft.com/office/officeart/2005/8/layout/hProcess11"/>
    <dgm:cxn modelId="{5AA3AE3B-4B87-4D0C-983F-7ECB75CEAF3D}" srcId="{BB889B6B-DFC3-400A-A2A7-4B8B37D06821}" destId="{F9F401D6-8383-4AD3-9F1F-3FCABE7F457A}" srcOrd="0" destOrd="0" parTransId="{35D56C2B-6A7E-438C-A766-940385B6E308}" sibTransId="{A40791A5-E98F-465E-A813-9A85D8C057B5}"/>
    <dgm:cxn modelId="{1271DCA6-5FF3-48C1-B719-16884F6067DF}" type="presOf" srcId="{BB889B6B-DFC3-400A-A2A7-4B8B37D06821}" destId="{D6122096-B0C3-4BE8-B9AD-94E964527A73}" srcOrd="0" destOrd="0" presId="urn:microsoft.com/office/officeart/2005/8/layout/hProcess11"/>
    <dgm:cxn modelId="{80BE40FA-1F4E-41F0-B008-14908596DA7E}" srcId="{BB889B6B-DFC3-400A-A2A7-4B8B37D06821}" destId="{01FB9D3C-A20A-4E49-BECF-91A13A19D782}" srcOrd="1" destOrd="0" parTransId="{5CDCFE3B-BEEB-4144-A8F0-C0D543F48CF9}" sibTransId="{14521CF8-427D-427B-B67A-337256AF7FDD}"/>
    <dgm:cxn modelId="{B97CEFE9-EA2D-4DC6-BAC5-D84E02CCF683}" type="presParOf" srcId="{D6122096-B0C3-4BE8-B9AD-94E964527A73}" destId="{275E1721-E5D8-4B8C-8E6C-1D1E6AFC7F9A}" srcOrd="0" destOrd="0" presId="urn:microsoft.com/office/officeart/2005/8/layout/hProcess11"/>
    <dgm:cxn modelId="{62E4FE1E-659B-4D42-8F03-1CDA83A2771D}" type="presParOf" srcId="{D6122096-B0C3-4BE8-B9AD-94E964527A73}" destId="{67CF3B3D-B39F-4614-867C-4001C0EC2B43}" srcOrd="1" destOrd="0" presId="urn:microsoft.com/office/officeart/2005/8/layout/hProcess11"/>
    <dgm:cxn modelId="{24B4EB64-BD6F-47E0-BDF1-840BB3295BCE}" type="presParOf" srcId="{67CF3B3D-B39F-4614-867C-4001C0EC2B43}" destId="{656E7897-9169-4E8B-8E06-46B1C3791FF2}" srcOrd="0" destOrd="0" presId="urn:microsoft.com/office/officeart/2005/8/layout/hProcess11"/>
    <dgm:cxn modelId="{5171F591-A894-45E4-8969-7683AE0C4234}" type="presParOf" srcId="{656E7897-9169-4E8B-8E06-46B1C3791FF2}" destId="{B79C3BA0-EADD-4F48-BA7B-754E7D092335}" srcOrd="0" destOrd="0" presId="urn:microsoft.com/office/officeart/2005/8/layout/hProcess11"/>
    <dgm:cxn modelId="{42591853-18C4-426A-A5B1-4438BFB50988}" type="presParOf" srcId="{656E7897-9169-4E8B-8E06-46B1C3791FF2}" destId="{71FAA81E-5E9A-4ACC-B7E7-84AD979C09B5}" srcOrd="1" destOrd="0" presId="urn:microsoft.com/office/officeart/2005/8/layout/hProcess11"/>
    <dgm:cxn modelId="{1757139E-9B80-4304-8DBC-9629AAA093F9}" type="presParOf" srcId="{656E7897-9169-4E8B-8E06-46B1C3791FF2}" destId="{92BF2BA5-2A56-44C7-B40A-A9A3F2D0B648}" srcOrd="2" destOrd="0" presId="urn:microsoft.com/office/officeart/2005/8/layout/hProcess11"/>
    <dgm:cxn modelId="{6FBFE04E-DCED-4FA1-AC5A-5080D422065C}" type="presParOf" srcId="{67CF3B3D-B39F-4614-867C-4001C0EC2B43}" destId="{60FB035C-2B56-4969-934B-974B96ADF1CD}" srcOrd="1" destOrd="0" presId="urn:microsoft.com/office/officeart/2005/8/layout/hProcess11"/>
    <dgm:cxn modelId="{B77161F5-3F4B-4325-ABAC-8B57FC04DA79}" type="presParOf" srcId="{67CF3B3D-B39F-4614-867C-4001C0EC2B43}" destId="{577C83F1-7D8C-4FAC-A593-1E775809ADDE}" srcOrd="2" destOrd="0" presId="urn:microsoft.com/office/officeart/2005/8/layout/hProcess11"/>
    <dgm:cxn modelId="{3300E8D3-F26D-472B-B424-500BEA025201}" type="presParOf" srcId="{577C83F1-7D8C-4FAC-A593-1E775809ADDE}" destId="{B9EE2262-3CEA-4534-930A-3C7FBE40DD90}" srcOrd="0" destOrd="0" presId="urn:microsoft.com/office/officeart/2005/8/layout/hProcess11"/>
    <dgm:cxn modelId="{84DB055B-5AEA-449E-8359-F706856BEC5F}" type="presParOf" srcId="{577C83F1-7D8C-4FAC-A593-1E775809ADDE}" destId="{E1BF7191-293E-46C1-B172-D9C6A8629332}" srcOrd="1" destOrd="0" presId="urn:microsoft.com/office/officeart/2005/8/layout/hProcess11"/>
    <dgm:cxn modelId="{C0626BB3-539D-4EB7-8A8A-331699692D47}" type="presParOf" srcId="{577C83F1-7D8C-4FAC-A593-1E775809ADDE}" destId="{A7192ED7-0A1A-48E0-943B-16D4EB921D0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693883-4B4F-436B-8E82-FDB2D4314EDB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615590DC-5632-4F6B-A472-4C52E3AA7DF3}">
      <dgm:prSet phldrT="[Text]"/>
      <dgm:spPr/>
      <dgm:t>
        <a:bodyPr/>
        <a:lstStyle/>
        <a:p>
          <a:r>
            <a:rPr lang="en-US" dirty="0"/>
            <a:t>1990 Glaucoma Laser Trial</a:t>
          </a:r>
        </a:p>
      </dgm:t>
    </dgm:pt>
    <dgm:pt modelId="{EB37B548-120F-4BE8-A708-E1E339CF49EF}" type="parTrans" cxnId="{4F3AAAB2-0F74-4421-8D73-BAFB0A981C60}">
      <dgm:prSet/>
      <dgm:spPr/>
      <dgm:t>
        <a:bodyPr/>
        <a:lstStyle/>
        <a:p>
          <a:endParaRPr lang="en-US"/>
        </a:p>
      </dgm:t>
    </dgm:pt>
    <dgm:pt modelId="{0ED00B71-BE8F-403E-97FB-7D76F514CD73}" type="sibTrans" cxnId="{4F3AAAB2-0F74-4421-8D73-BAFB0A981C60}">
      <dgm:prSet/>
      <dgm:spPr/>
      <dgm:t>
        <a:bodyPr/>
        <a:lstStyle/>
        <a:p>
          <a:endParaRPr lang="en-US"/>
        </a:p>
      </dgm:t>
    </dgm:pt>
    <dgm:pt modelId="{D5706FC1-536E-4782-B615-F0603C4E191D}">
      <dgm:prSet phldrT="[Text]"/>
      <dgm:spPr/>
      <dgm:t>
        <a:bodyPr/>
        <a:lstStyle/>
        <a:p>
          <a:r>
            <a:rPr lang="en-US" dirty="0"/>
            <a:t>1998 Advanced Glaucoma Intervention Study</a:t>
          </a:r>
        </a:p>
      </dgm:t>
    </dgm:pt>
    <dgm:pt modelId="{3A301A4E-3D0D-4084-8381-3A9ED0C0BBB4}" type="parTrans" cxnId="{4707DD89-D71D-4DA8-B341-AC148B7FBFD0}">
      <dgm:prSet/>
      <dgm:spPr/>
      <dgm:t>
        <a:bodyPr/>
        <a:lstStyle/>
        <a:p>
          <a:endParaRPr lang="en-US"/>
        </a:p>
      </dgm:t>
    </dgm:pt>
    <dgm:pt modelId="{AAC55E92-AB26-42D1-B5FE-EF9854EC8F2B}" type="sibTrans" cxnId="{4707DD89-D71D-4DA8-B341-AC148B7FBFD0}">
      <dgm:prSet/>
      <dgm:spPr/>
      <dgm:t>
        <a:bodyPr/>
        <a:lstStyle/>
        <a:p>
          <a:endParaRPr lang="en-US"/>
        </a:p>
      </dgm:t>
    </dgm:pt>
    <dgm:pt modelId="{89704046-FDA1-4C34-8C06-EF23A1BA25AD}">
      <dgm:prSet phldrT="[Text]"/>
      <dgm:spPr/>
      <dgm:t>
        <a:bodyPr/>
        <a:lstStyle/>
        <a:p>
          <a:r>
            <a:rPr lang="en-US" dirty="0"/>
            <a:t>2019 </a:t>
          </a:r>
          <a:r>
            <a:rPr lang="en-US" dirty="0" err="1"/>
            <a:t>LiGHT</a:t>
          </a:r>
          <a:r>
            <a:rPr lang="en-US" dirty="0"/>
            <a:t> trial</a:t>
          </a:r>
        </a:p>
      </dgm:t>
    </dgm:pt>
    <dgm:pt modelId="{B88E9EBD-5A79-4578-8C65-EFB33A1F036D}" type="parTrans" cxnId="{B0CB61DB-A651-4715-AB05-479DE346CAB5}">
      <dgm:prSet/>
      <dgm:spPr/>
      <dgm:t>
        <a:bodyPr/>
        <a:lstStyle/>
        <a:p>
          <a:endParaRPr lang="en-US"/>
        </a:p>
      </dgm:t>
    </dgm:pt>
    <dgm:pt modelId="{DB981B4E-DB5B-4208-B47F-E62017123954}" type="sibTrans" cxnId="{B0CB61DB-A651-4715-AB05-479DE346CAB5}">
      <dgm:prSet/>
      <dgm:spPr/>
      <dgm:t>
        <a:bodyPr/>
        <a:lstStyle/>
        <a:p>
          <a:endParaRPr lang="en-US"/>
        </a:p>
      </dgm:t>
    </dgm:pt>
    <dgm:pt modelId="{6840D031-20BC-4762-A66E-999BD62B9825}" type="pres">
      <dgm:prSet presAssocID="{5D693883-4B4F-436B-8E82-FDB2D4314EDB}" presName="Name0" presStyleCnt="0">
        <dgm:presLayoutVars>
          <dgm:dir/>
          <dgm:resizeHandles val="exact"/>
        </dgm:presLayoutVars>
      </dgm:prSet>
      <dgm:spPr/>
    </dgm:pt>
    <dgm:pt modelId="{C41E88A3-B718-4666-A152-E16D819F5C36}" type="pres">
      <dgm:prSet presAssocID="{5D693883-4B4F-436B-8E82-FDB2D4314EDB}" presName="arrow" presStyleLbl="bgShp" presStyleIdx="0" presStyleCnt="1"/>
      <dgm:spPr/>
    </dgm:pt>
    <dgm:pt modelId="{13E06873-7999-457A-8C87-A9C7C2E9A6C0}" type="pres">
      <dgm:prSet presAssocID="{5D693883-4B4F-436B-8E82-FDB2D4314EDB}" presName="points" presStyleCnt="0"/>
      <dgm:spPr/>
    </dgm:pt>
    <dgm:pt modelId="{E2673BE3-962E-4CE1-9C1E-FCEDAE2D7EFF}" type="pres">
      <dgm:prSet presAssocID="{615590DC-5632-4F6B-A472-4C52E3AA7DF3}" presName="compositeA" presStyleCnt="0"/>
      <dgm:spPr/>
    </dgm:pt>
    <dgm:pt modelId="{BA5B17FD-BD04-4CEE-9B4B-377CD521C321}" type="pres">
      <dgm:prSet presAssocID="{615590DC-5632-4F6B-A472-4C52E3AA7DF3}" presName="textA" presStyleLbl="revTx" presStyleIdx="0" presStyleCnt="3">
        <dgm:presLayoutVars>
          <dgm:bulletEnabled val="1"/>
        </dgm:presLayoutVars>
      </dgm:prSet>
      <dgm:spPr/>
    </dgm:pt>
    <dgm:pt modelId="{F0863A19-A6B1-42CF-91EC-3D7CC2680A87}" type="pres">
      <dgm:prSet presAssocID="{615590DC-5632-4F6B-A472-4C52E3AA7DF3}" presName="circleA" presStyleLbl="node1" presStyleIdx="0" presStyleCnt="3"/>
      <dgm:spPr/>
    </dgm:pt>
    <dgm:pt modelId="{6B9DB4F7-754F-4141-8761-0899C36A78EE}" type="pres">
      <dgm:prSet presAssocID="{615590DC-5632-4F6B-A472-4C52E3AA7DF3}" presName="spaceA" presStyleCnt="0"/>
      <dgm:spPr/>
    </dgm:pt>
    <dgm:pt modelId="{3E351F29-E1A0-450C-88AD-36B0DD593BE4}" type="pres">
      <dgm:prSet presAssocID="{0ED00B71-BE8F-403E-97FB-7D76F514CD73}" presName="space" presStyleCnt="0"/>
      <dgm:spPr/>
    </dgm:pt>
    <dgm:pt modelId="{2F40580A-4F9C-4796-BFDE-1C9262242131}" type="pres">
      <dgm:prSet presAssocID="{D5706FC1-536E-4782-B615-F0603C4E191D}" presName="compositeB" presStyleCnt="0"/>
      <dgm:spPr/>
    </dgm:pt>
    <dgm:pt modelId="{32FB0642-E9D2-41E9-964B-5BD77330E486}" type="pres">
      <dgm:prSet presAssocID="{D5706FC1-536E-4782-B615-F0603C4E191D}" presName="textB" presStyleLbl="revTx" presStyleIdx="1" presStyleCnt="3">
        <dgm:presLayoutVars>
          <dgm:bulletEnabled val="1"/>
        </dgm:presLayoutVars>
      </dgm:prSet>
      <dgm:spPr/>
    </dgm:pt>
    <dgm:pt modelId="{E762F043-EB7C-4806-B3D3-37686577E9F0}" type="pres">
      <dgm:prSet presAssocID="{D5706FC1-536E-4782-B615-F0603C4E191D}" presName="circleB" presStyleLbl="node1" presStyleIdx="1" presStyleCnt="3"/>
      <dgm:spPr/>
    </dgm:pt>
    <dgm:pt modelId="{1E46B66E-7FFB-44D7-B5CA-B3B6A74A1CC9}" type="pres">
      <dgm:prSet presAssocID="{D5706FC1-536E-4782-B615-F0603C4E191D}" presName="spaceB" presStyleCnt="0"/>
      <dgm:spPr/>
    </dgm:pt>
    <dgm:pt modelId="{BA047258-F100-4A39-84FA-547CF6D827DD}" type="pres">
      <dgm:prSet presAssocID="{AAC55E92-AB26-42D1-B5FE-EF9854EC8F2B}" presName="space" presStyleCnt="0"/>
      <dgm:spPr/>
    </dgm:pt>
    <dgm:pt modelId="{A68D3F0C-8B84-48A0-A747-EE7F721414DD}" type="pres">
      <dgm:prSet presAssocID="{89704046-FDA1-4C34-8C06-EF23A1BA25AD}" presName="compositeA" presStyleCnt="0"/>
      <dgm:spPr/>
    </dgm:pt>
    <dgm:pt modelId="{673D6A20-60BE-455B-804A-7B78B8267409}" type="pres">
      <dgm:prSet presAssocID="{89704046-FDA1-4C34-8C06-EF23A1BA25AD}" presName="textA" presStyleLbl="revTx" presStyleIdx="2" presStyleCnt="3">
        <dgm:presLayoutVars>
          <dgm:bulletEnabled val="1"/>
        </dgm:presLayoutVars>
      </dgm:prSet>
      <dgm:spPr/>
    </dgm:pt>
    <dgm:pt modelId="{5155C1E9-006E-4580-80CC-FC8F79D26D36}" type="pres">
      <dgm:prSet presAssocID="{89704046-FDA1-4C34-8C06-EF23A1BA25AD}" presName="circleA" presStyleLbl="node1" presStyleIdx="2" presStyleCnt="3"/>
      <dgm:spPr/>
    </dgm:pt>
    <dgm:pt modelId="{BB8A587E-84D7-4A16-B412-CE3ABFA28031}" type="pres">
      <dgm:prSet presAssocID="{89704046-FDA1-4C34-8C06-EF23A1BA25AD}" presName="spaceA" presStyleCnt="0"/>
      <dgm:spPr/>
    </dgm:pt>
  </dgm:ptLst>
  <dgm:cxnLst>
    <dgm:cxn modelId="{4707DD89-D71D-4DA8-B341-AC148B7FBFD0}" srcId="{5D693883-4B4F-436B-8E82-FDB2D4314EDB}" destId="{D5706FC1-536E-4782-B615-F0603C4E191D}" srcOrd="1" destOrd="0" parTransId="{3A301A4E-3D0D-4084-8381-3A9ED0C0BBB4}" sibTransId="{AAC55E92-AB26-42D1-B5FE-EF9854EC8F2B}"/>
    <dgm:cxn modelId="{3BA6AD92-4186-49D9-8A91-F73B48DC492B}" type="presOf" srcId="{89704046-FDA1-4C34-8C06-EF23A1BA25AD}" destId="{673D6A20-60BE-455B-804A-7B78B8267409}" srcOrd="0" destOrd="0" presId="urn:microsoft.com/office/officeart/2005/8/layout/hProcess11"/>
    <dgm:cxn modelId="{B627C1A7-3F34-4BF7-8EBD-EA3B765E1B5F}" type="presOf" srcId="{615590DC-5632-4F6B-A472-4C52E3AA7DF3}" destId="{BA5B17FD-BD04-4CEE-9B4B-377CD521C321}" srcOrd="0" destOrd="0" presId="urn:microsoft.com/office/officeart/2005/8/layout/hProcess11"/>
    <dgm:cxn modelId="{4F3AAAB2-0F74-4421-8D73-BAFB0A981C60}" srcId="{5D693883-4B4F-436B-8E82-FDB2D4314EDB}" destId="{615590DC-5632-4F6B-A472-4C52E3AA7DF3}" srcOrd="0" destOrd="0" parTransId="{EB37B548-120F-4BE8-A708-E1E339CF49EF}" sibTransId="{0ED00B71-BE8F-403E-97FB-7D76F514CD73}"/>
    <dgm:cxn modelId="{10CF90B6-5A58-459B-8C80-95574AB5343C}" type="presOf" srcId="{5D693883-4B4F-436B-8E82-FDB2D4314EDB}" destId="{6840D031-20BC-4762-A66E-999BD62B9825}" srcOrd="0" destOrd="0" presId="urn:microsoft.com/office/officeart/2005/8/layout/hProcess11"/>
    <dgm:cxn modelId="{B0CB61DB-A651-4715-AB05-479DE346CAB5}" srcId="{5D693883-4B4F-436B-8E82-FDB2D4314EDB}" destId="{89704046-FDA1-4C34-8C06-EF23A1BA25AD}" srcOrd="2" destOrd="0" parTransId="{B88E9EBD-5A79-4578-8C65-EFB33A1F036D}" sibTransId="{DB981B4E-DB5B-4208-B47F-E62017123954}"/>
    <dgm:cxn modelId="{C9A206F2-1DAC-41AF-AC11-4937224EED3C}" type="presOf" srcId="{D5706FC1-536E-4782-B615-F0603C4E191D}" destId="{32FB0642-E9D2-41E9-964B-5BD77330E486}" srcOrd="0" destOrd="0" presId="urn:microsoft.com/office/officeart/2005/8/layout/hProcess11"/>
    <dgm:cxn modelId="{3ACF0577-B65A-4AB5-8560-F6BC3E8C3B8B}" type="presParOf" srcId="{6840D031-20BC-4762-A66E-999BD62B9825}" destId="{C41E88A3-B718-4666-A152-E16D819F5C36}" srcOrd="0" destOrd="0" presId="urn:microsoft.com/office/officeart/2005/8/layout/hProcess11"/>
    <dgm:cxn modelId="{662F464A-AFDC-475B-B152-85B5DE45073A}" type="presParOf" srcId="{6840D031-20BC-4762-A66E-999BD62B9825}" destId="{13E06873-7999-457A-8C87-A9C7C2E9A6C0}" srcOrd="1" destOrd="0" presId="urn:microsoft.com/office/officeart/2005/8/layout/hProcess11"/>
    <dgm:cxn modelId="{BCC44CEF-9079-482B-8BCD-C32BBC3F52FE}" type="presParOf" srcId="{13E06873-7999-457A-8C87-A9C7C2E9A6C0}" destId="{E2673BE3-962E-4CE1-9C1E-FCEDAE2D7EFF}" srcOrd="0" destOrd="0" presId="urn:microsoft.com/office/officeart/2005/8/layout/hProcess11"/>
    <dgm:cxn modelId="{BF03F9B9-CEA4-47F5-A434-1F3C97986872}" type="presParOf" srcId="{E2673BE3-962E-4CE1-9C1E-FCEDAE2D7EFF}" destId="{BA5B17FD-BD04-4CEE-9B4B-377CD521C321}" srcOrd="0" destOrd="0" presId="urn:microsoft.com/office/officeart/2005/8/layout/hProcess11"/>
    <dgm:cxn modelId="{15A9450B-60BF-4D78-8830-4675937C5B55}" type="presParOf" srcId="{E2673BE3-962E-4CE1-9C1E-FCEDAE2D7EFF}" destId="{F0863A19-A6B1-42CF-91EC-3D7CC2680A87}" srcOrd="1" destOrd="0" presId="urn:microsoft.com/office/officeart/2005/8/layout/hProcess11"/>
    <dgm:cxn modelId="{68DCFF65-96D6-42E4-AE4D-B89FD700C2DE}" type="presParOf" srcId="{E2673BE3-962E-4CE1-9C1E-FCEDAE2D7EFF}" destId="{6B9DB4F7-754F-4141-8761-0899C36A78EE}" srcOrd="2" destOrd="0" presId="urn:microsoft.com/office/officeart/2005/8/layout/hProcess11"/>
    <dgm:cxn modelId="{A7D70181-31EE-4645-AC78-BA0D7B0077F8}" type="presParOf" srcId="{13E06873-7999-457A-8C87-A9C7C2E9A6C0}" destId="{3E351F29-E1A0-450C-88AD-36B0DD593BE4}" srcOrd="1" destOrd="0" presId="urn:microsoft.com/office/officeart/2005/8/layout/hProcess11"/>
    <dgm:cxn modelId="{B6F3C891-9375-4076-B6D9-4BB8E1A83AA4}" type="presParOf" srcId="{13E06873-7999-457A-8C87-A9C7C2E9A6C0}" destId="{2F40580A-4F9C-4796-BFDE-1C9262242131}" srcOrd="2" destOrd="0" presId="urn:microsoft.com/office/officeart/2005/8/layout/hProcess11"/>
    <dgm:cxn modelId="{D92E6D2F-3DAA-43AA-B3AC-48A222EA8D65}" type="presParOf" srcId="{2F40580A-4F9C-4796-BFDE-1C9262242131}" destId="{32FB0642-E9D2-41E9-964B-5BD77330E486}" srcOrd="0" destOrd="0" presId="urn:microsoft.com/office/officeart/2005/8/layout/hProcess11"/>
    <dgm:cxn modelId="{B80D86CB-0220-4D54-B58C-15C71C0FA4C8}" type="presParOf" srcId="{2F40580A-4F9C-4796-BFDE-1C9262242131}" destId="{E762F043-EB7C-4806-B3D3-37686577E9F0}" srcOrd="1" destOrd="0" presId="urn:microsoft.com/office/officeart/2005/8/layout/hProcess11"/>
    <dgm:cxn modelId="{6CA9B83E-4B12-47D8-9628-4D8E4B2D2127}" type="presParOf" srcId="{2F40580A-4F9C-4796-BFDE-1C9262242131}" destId="{1E46B66E-7FFB-44D7-B5CA-B3B6A74A1CC9}" srcOrd="2" destOrd="0" presId="urn:microsoft.com/office/officeart/2005/8/layout/hProcess11"/>
    <dgm:cxn modelId="{4F1D3332-99D4-4EA0-B966-A89DB0C1FB88}" type="presParOf" srcId="{13E06873-7999-457A-8C87-A9C7C2E9A6C0}" destId="{BA047258-F100-4A39-84FA-547CF6D827DD}" srcOrd="3" destOrd="0" presId="urn:microsoft.com/office/officeart/2005/8/layout/hProcess11"/>
    <dgm:cxn modelId="{6B717EB3-80BD-4885-BDE6-3E439C842612}" type="presParOf" srcId="{13E06873-7999-457A-8C87-A9C7C2E9A6C0}" destId="{A68D3F0C-8B84-48A0-A747-EE7F721414DD}" srcOrd="4" destOrd="0" presId="urn:microsoft.com/office/officeart/2005/8/layout/hProcess11"/>
    <dgm:cxn modelId="{EAA5999C-385F-4BBB-B19A-CDCF15C4ACB8}" type="presParOf" srcId="{A68D3F0C-8B84-48A0-A747-EE7F721414DD}" destId="{673D6A20-60BE-455B-804A-7B78B8267409}" srcOrd="0" destOrd="0" presId="urn:microsoft.com/office/officeart/2005/8/layout/hProcess11"/>
    <dgm:cxn modelId="{FB7932A6-E1AD-486B-85DE-B4E75C19D3DB}" type="presParOf" srcId="{A68D3F0C-8B84-48A0-A747-EE7F721414DD}" destId="{5155C1E9-006E-4580-80CC-FC8F79D26D36}" srcOrd="1" destOrd="0" presId="urn:microsoft.com/office/officeart/2005/8/layout/hProcess11"/>
    <dgm:cxn modelId="{0A7A5315-B6F6-4CAD-B084-9A8E87E32491}" type="presParOf" srcId="{A68D3F0C-8B84-48A0-A747-EE7F721414DD}" destId="{BB8A587E-84D7-4A16-B412-CE3ABFA2803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B889B6B-DFC3-400A-A2A7-4B8B37D0682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F9F401D6-8383-4AD3-9F1F-3FCABE7F457A}">
      <dgm:prSet phldrT="[Text]"/>
      <dgm:spPr/>
      <dgm:t>
        <a:bodyPr/>
        <a:lstStyle/>
        <a:p>
          <a:r>
            <a:rPr lang="en-US" dirty="0"/>
            <a:t>1979 First publication</a:t>
          </a:r>
        </a:p>
      </dgm:t>
    </dgm:pt>
    <dgm:pt modelId="{35D56C2B-6A7E-438C-A766-940385B6E308}" type="parTrans" cxnId="{5AA3AE3B-4B87-4D0C-983F-7ECB75CEAF3D}">
      <dgm:prSet/>
      <dgm:spPr/>
      <dgm:t>
        <a:bodyPr/>
        <a:lstStyle/>
        <a:p>
          <a:endParaRPr lang="en-US"/>
        </a:p>
      </dgm:t>
    </dgm:pt>
    <dgm:pt modelId="{A40791A5-E98F-465E-A813-9A85D8C057B5}" type="sibTrans" cxnId="{5AA3AE3B-4B87-4D0C-983F-7ECB75CEAF3D}">
      <dgm:prSet/>
      <dgm:spPr/>
      <dgm:t>
        <a:bodyPr/>
        <a:lstStyle/>
        <a:p>
          <a:endParaRPr lang="en-US"/>
        </a:p>
      </dgm:t>
    </dgm:pt>
    <dgm:pt modelId="{01FB9D3C-A20A-4E49-BECF-91A13A19D782}">
      <dgm:prSet phldrT="[Text]"/>
      <dgm:spPr/>
      <dgm:t>
        <a:bodyPr/>
        <a:lstStyle/>
        <a:p>
          <a:r>
            <a:rPr lang="en-US" dirty="0"/>
            <a:t>1989 RTC laser vs med as primary therapy</a:t>
          </a:r>
        </a:p>
      </dgm:t>
    </dgm:pt>
    <dgm:pt modelId="{5CDCFE3B-BEEB-4144-A8F0-C0D543F48CF9}" type="parTrans" cxnId="{80BE40FA-1F4E-41F0-B008-14908596DA7E}">
      <dgm:prSet/>
      <dgm:spPr/>
      <dgm:t>
        <a:bodyPr/>
        <a:lstStyle/>
        <a:p>
          <a:endParaRPr lang="en-US"/>
        </a:p>
      </dgm:t>
    </dgm:pt>
    <dgm:pt modelId="{14521CF8-427D-427B-B67A-337256AF7FDD}" type="sibTrans" cxnId="{80BE40FA-1F4E-41F0-B008-14908596DA7E}">
      <dgm:prSet/>
      <dgm:spPr/>
      <dgm:t>
        <a:bodyPr/>
        <a:lstStyle/>
        <a:p>
          <a:endParaRPr lang="en-US"/>
        </a:p>
      </dgm:t>
    </dgm:pt>
    <dgm:pt modelId="{D6122096-B0C3-4BE8-B9AD-94E964527A73}" type="pres">
      <dgm:prSet presAssocID="{BB889B6B-DFC3-400A-A2A7-4B8B37D06821}" presName="Name0" presStyleCnt="0">
        <dgm:presLayoutVars>
          <dgm:dir/>
          <dgm:resizeHandles val="exact"/>
        </dgm:presLayoutVars>
      </dgm:prSet>
      <dgm:spPr/>
    </dgm:pt>
    <dgm:pt modelId="{275E1721-E5D8-4B8C-8E6C-1D1E6AFC7F9A}" type="pres">
      <dgm:prSet presAssocID="{BB889B6B-DFC3-400A-A2A7-4B8B37D06821}" presName="arrow" presStyleLbl="bgShp" presStyleIdx="0" presStyleCnt="1"/>
      <dgm:spPr/>
    </dgm:pt>
    <dgm:pt modelId="{67CF3B3D-B39F-4614-867C-4001C0EC2B43}" type="pres">
      <dgm:prSet presAssocID="{BB889B6B-DFC3-400A-A2A7-4B8B37D06821}" presName="points" presStyleCnt="0"/>
      <dgm:spPr/>
    </dgm:pt>
    <dgm:pt modelId="{656E7897-9169-4E8B-8E06-46B1C3791FF2}" type="pres">
      <dgm:prSet presAssocID="{F9F401D6-8383-4AD3-9F1F-3FCABE7F457A}" presName="compositeA" presStyleCnt="0"/>
      <dgm:spPr/>
    </dgm:pt>
    <dgm:pt modelId="{B79C3BA0-EADD-4F48-BA7B-754E7D092335}" type="pres">
      <dgm:prSet presAssocID="{F9F401D6-8383-4AD3-9F1F-3FCABE7F457A}" presName="textA" presStyleLbl="revTx" presStyleIdx="0" presStyleCnt="2">
        <dgm:presLayoutVars>
          <dgm:bulletEnabled val="1"/>
        </dgm:presLayoutVars>
      </dgm:prSet>
      <dgm:spPr/>
    </dgm:pt>
    <dgm:pt modelId="{71FAA81E-5E9A-4ACC-B7E7-84AD979C09B5}" type="pres">
      <dgm:prSet presAssocID="{F9F401D6-8383-4AD3-9F1F-3FCABE7F457A}" presName="circleA" presStyleLbl="node1" presStyleIdx="0" presStyleCnt="2"/>
      <dgm:spPr/>
    </dgm:pt>
    <dgm:pt modelId="{92BF2BA5-2A56-44C7-B40A-A9A3F2D0B648}" type="pres">
      <dgm:prSet presAssocID="{F9F401D6-8383-4AD3-9F1F-3FCABE7F457A}" presName="spaceA" presStyleCnt="0"/>
      <dgm:spPr/>
    </dgm:pt>
    <dgm:pt modelId="{60FB035C-2B56-4969-934B-974B96ADF1CD}" type="pres">
      <dgm:prSet presAssocID="{A40791A5-E98F-465E-A813-9A85D8C057B5}" presName="space" presStyleCnt="0"/>
      <dgm:spPr/>
    </dgm:pt>
    <dgm:pt modelId="{577C83F1-7D8C-4FAC-A593-1E775809ADDE}" type="pres">
      <dgm:prSet presAssocID="{01FB9D3C-A20A-4E49-BECF-91A13A19D782}" presName="compositeB" presStyleCnt="0"/>
      <dgm:spPr/>
    </dgm:pt>
    <dgm:pt modelId="{B9EE2262-3CEA-4534-930A-3C7FBE40DD90}" type="pres">
      <dgm:prSet presAssocID="{01FB9D3C-A20A-4E49-BECF-91A13A19D782}" presName="textB" presStyleLbl="revTx" presStyleIdx="1" presStyleCnt="2">
        <dgm:presLayoutVars>
          <dgm:bulletEnabled val="1"/>
        </dgm:presLayoutVars>
      </dgm:prSet>
      <dgm:spPr/>
    </dgm:pt>
    <dgm:pt modelId="{E1BF7191-293E-46C1-B172-D9C6A8629332}" type="pres">
      <dgm:prSet presAssocID="{01FB9D3C-A20A-4E49-BECF-91A13A19D782}" presName="circleB" presStyleLbl="node1" presStyleIdx="1" presStyleCnt="2"/>
      <dgm:spPr/>
    </dgm:pt>
    <dgm:pt modelId="{A7192ED7-0A1A-48E0-943B-16D4EB921D04}" type="pres">
      <dgm:prSet presAssocID="{01FB9D3C-A20A-4E49-BECF-91A13A19D782}" presName="spaceB" presStyleCnt="0"/>
      <dgm:spPr/>
    </dgm:pt>
  </dgm:ptLst>
  <dgm:cxnLst>
    <dgm:cxn modelId="{37D80100-20F2-4B4B-A142-59BC7FE3975E}" type="presOf" srcId="{F9F401D6-8383-4AD3-9F1F-3FCABE7F457A}" destId="{B79C3BA0-EADD-4F48-BA7B-754E7D092335}" srcOrd="0" destOrd="0" presId="urn:microsoft.com/office/officeart/2005/8/layout/hProcess11"/>
    <dgm:cxn modelId="{17AFE82D-635C-4B9D-AFA4-8650393FA922}" type="presOf" srcId="{01FB9D3C-A20A-4E49-BECF-91A13A19D782}" destId="{B9EE2262-3CEA-4534-930A-3C7FBE40DD90}" srcOrd="0" destOrd="0" presId="urn:microsoft.com/office/officeart/2005/8/layout/hProcess11"/>
    <dgm:cxn modelId="{5AA3AE3B-4B87-4D0C-983F-7ECB75CEAF3D}" srcId="{BB889B6B-DFC3-400A-A2A7-4B8B37D06821}" destId="{F9F401D6-8383-4AD3-9F1F-3FCABE7F457A}" srcOrd="0" destOrd="0" parTransId="{35D56C2B-6A7E-438C-A766-940385B6E308}" sibTransId="{A40791A5-E98F-465E-A813-9A85D8C057B5}"/>
    <dgm:cxn modelId="{1271DCA6-5FF3-48C1-B719-16884F6067DF}" type="presOf" srcId="{BB889B6B-DFC3-400A-A2A7-4B8B37D06821}" destId="{D6122096-B0C3-4BE8-B9AD-94E964527A73}" srcOrd="0" destOrd="0" presId="urn:microsoft.com/office/officeart/2005/8/layout/hProcess11"/>
    <dgm:cxn modelId="{80BE40FA-1F4E-41F0-B008-14908596DA7E}" srcId="{BB889B6B-DFC3-400A-A2A7-4B8B37D06821}" destId="{01FB9D3C-A20A-4E49-BECF-91A13A19D782}" srcOrd="1" destOrd="0" parTransId="{5CDCFE3B-BEEB-4144-A8F0-C0D543F48CF9}" sibTransId="{14521CF8-427D-427B-B67A-337256AF7FDD}"/>
    <dgm:cxn modelId="{B97CEFE9-EA2D-4DC6-BAC5-D84E02CCF683}" type="presParOf" srcId="{D6122096-B0C3-4BE8-B9AD-94E964527A73}" destId="{275E1721-E5D8-4B8C-8E6C-1D1E6AFC7F9A}" srcOrd="0" destOrd="0" presId="urn:microsoft.com/office/officeart/2005/8/layout/hProcess11"/>
    <dgm:cxn modelId="{62E4FE1E-659B-4D42-8F03-1CDA83A2771D}" type="presParOf" srcId="{D6122096-B0C3-4BE8-B9AD-94E964527A73}" destId="{67CF3B3D-B39F-4614-867C-4001C0EC2B43}" srcOrd="1" destOrd="0" presId="urn:microsoft.com/office/officeart/2005/8/layout/hProcess11"/>
    <dgm:cxn modelId="{24B4EB64-BD6F-47E0-BDF1-840BB3295BCE}" type="presParOf" srcId="{67CF3B3D-B39F-4614-867C-4001C0EC2B43}" destId="{656E7897-9169-4E8B-8E06-46B1C3791FF2}" srcOrd="0" destOrd="0" presId="urn:microsoft.com/office/officeart/2005/8/layout/hProcess11"/>
    <dgm:cxn modelId="{5171F591-A894-45E4-8969-7683AE0C4234}" type="presParOf" srcId="{656E7897-9169-4E8B-8E06-46B1C3791FF2}" destId="{B79C3BA0-EADD-4F48-BA7B-754E7D092335}" srcOrd="0" destOrd="0" presId="urn:microsoft.com/office/officeart/2005/8/layout/hProcess11"/>
    <dgm:cxn modelId="{42591853-18C4-426A-A5B1-4438BFB50988}" type="presParOf" srcId="{656E7897-9169-4E8B-8E06-46B1C3791FF2}" destId="{71FAA81E-5E9A-4ACC-B7E7-84AD979C09B5}" srcOrd="1" destOrd="0" presId="urn:microsoft.com/office/officeart/2005/8/layout/hProcess11"/>
    <dgm:cxn modelId="{1757139E-9B80-4304-8DBC-9629AAA093F9}" type="presParOf" srcId="{656E7897-9169-4E8B-8E06-46B1C3791FF2}" destId="{92BF2BA5-2A56-44C7-B40A-A9A3F2D0B648}" srcOrd="2" destOrd="0" presId="urn:microsoft.com/office/officeart/2005/8/layout/hProcess11"/>
    <dgm:cxn modelId="{6FBFE04E-DCED-4FA1-AC5A-5080D422065C}" type="presParOf" srcId="{67CF3B3D-B39F-4614-867C-4001C0EC2B43}" destId="{60FB035C-2B56-4969-934B-974B96ADF1CD}" srcOrd="1" destOrd="0" presId="urn:microsoft.com/office/officeart/2005/8/layout/hProcess11"/>
    <dgm:cxn modelId="{B77161F5-3F4B-4325-ABAC-8B57FC04DA79}" type="presParOf" srcId="{67CF3B3D-B39F-4614-867C-4001C0EC2B43}" destId="{577C83F1-7D8C-4FAC-A593-1E775809ADDE}" srcOrd="2" destOrd="0" presId="urn:microsoft.com/office/officeart/2005/8/layout/hProcess11"/>
    <dgm:cxn modelId="{3300E8D3-F26D-472B-B424-500BEA025201}" type="presParOf" srcId="{577C83F1-7D8C-4FAC-A593-1E775809ADDE}" destId="{B9EE2262-3CEA-4534-930A-3C7FBE40DD90}" srcOrd="0" destOrd="0" presId="urn:microsoft.com/office/officeart/2005/8/layout/hProcess11"/>
    <dgm:cxn modelId="{84DB055B-5AEA-449E-8359-F706856BEC5F}" type="presParOf" srcId="{577C83F1-7D8C-4FAC-A593-1E775809ADDE}" destId="{E1BF7191-293E-46C1-B172-D9C6A8629332}" srcOrd="1" destOrd="0" presId="urn:microsoft.com/office/officeart/2005/8/layout/hProcess11"/>
    <dgm:cxn modelId="{C0626BB3-539D-4EB7-8A8A-331699692D47}" type="presParOf" srcId="{577C83F1-7D8C-4FAC-A593-1E775809ADDE}" destId="{A7192ED7-0A1A-48E0-943B-16D4EB921D0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693883-4B4F-436B-8E82-FDB2D4314EDB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615590DC-5632-4F6B-A472-4C52E3AA7DF3}">
      <dgm:prSet phldrT="[Text]"/>
      <dgm:spPr/>
      <dgm:t>
        <a:bodyPr/>
        <a:lstStyle/>
        <a:p>
          <a:r>
            <a:rPr lang="en-US" dirty="0"/>
            <a:t>1990 Glaucoma Laser Trial</a:t>
          </a:r>
        </a:p>
      </dgm:t>
    </dgm:pt>
    <dgm:pt modelId="{EB37B548-120F-4BE8-A708-E1E339CF49EF}" type="parTrans" cxnId="{4F3AAAB2-0F74-4421-8D73-BAFB0A981C60}">
      <dgm:prSet/>
      <dgm:spPr/>
      <dgm:t>
        <a:bodyPr/>
        <a:lstStyle/>
        <a:p>
          <a:endParaRPr lang="en-US"/>
        </a:p>
      </dgm:t>
    </dgm:pt>
    <dgm:pt modelId="{0ED00B71-BE8F-403E-97FB-7D76F514CD73}" type="sibTrans" cxnId="{4F3AAAB2-0F74-4421-8D73-BAFB0A981C60}">
      <dgm:prSet/>
      <dgm:spPr/>
      <dgm:t>
        <a:bodyPr/>
        <a:lstStyle/>
        <a:p>
          <a:endParaRPr lang="en-US"/>
        </a:p>
      </dgm:t>
    </dgm:pt>
    <dgm:pt modelId="{D5706FC1-536E-4782-B615-F0603C4E191D}">
      <dgm:prSet phldrT="[Text]"/>
      <dgm:spPr/>
      <dgm:t>
        <a:bodyPr/>
        <a:lstStyle/>
        <a:p>
          <a:r>
            <a:rPr lang="en-US" dirty="0"/>
            <a:t>1998 Advanced Glaucoma Intervention Study</a:t>
          </a:r>
        </a:p>
      </dgm:t>
    </dgm:pt>
    <dgm:pt modelId="{3A301A4E-3D0D-4084-8381-3A9ED0C0BBB4}" type="parTrans" cxnId="{4707DD89-D71D-4DA8-B341-AC148B7FBFD0}">
      <dgm:prSet/>
      <dgm:spPr/>
      <dgm:t>
        <a:bodyPr/>
        <a:lstStyle/>
        <a:p>
          <a:endParaRPr lang="en-US"/>
        </a:p>
      </dgm:t>
    </dgm:pt>
    <dgm:pt modelId="{AAC55E92-AB26-42D1-B5FE-EF9854EC8F2B}" type="sibTrans" cxnId="{4707DD89-D71D-4DA8-B341-AC148B7FBFD0}">
      <dgm:prSet/>
      <dgm:spPr/>
      <dgm:t>
        <a:bodyPr/>
        <a:lstStyle/>
        <a:p>
          <a:endParaRPr lang="en-US"/>
        </a:p>
      </dgm:t>
    </dgm:pt>
    <dgm:pt modelId="{89704046-FDA1-4C34-8C06-EF23A1BA25AD}">
      <dgm:prSet phldrT="[Text]"/>
      <dgm:spPr/>
      <dgm:t>
        <a:bodyPr/>
        <a:lstStyle/>
        <a:p>
          <a:r>
            <a:rPr lang="en-US" dirty="0"/>
            <a:t>2019 </a:t>
          </a:r>
          <a:r>
            <a:rPr lang="en-US" dirty="0" err="1"/>
            <a:t>LiGHT</a:t>
          </a:r>
          <a:r>
            <a:rPr lang="en-US" dirty="0"/>
            <a:t> trial</a:t>
          </a:r>
        </a:p>
      </dgm:t>
    </dgm:pt>
    <dgm:pt modelId="{B88E9EBD-5A79-4578-8C65-EFB33A1F036D}" type="parTrans" cxnId="{B0CB61DB-A651-4715-AB05-479DE346CAB5}">
      <dgm:prSet/>
      <dgm:spPr/>
      <dgm:t>
        <a:bodyPr/>
        <a:lstStyle/>
        <a:p>
          <a:endParaRPr lang="en-US"/>
        </a:p>
      </dgm:t>
    </dgm:pt>
    <dgm:pt modelId="{DB981B4E-DB5B-4208-B47F-E62017123954}" type="sibTrans" cxnId="{B0CB61DB-A651-4715-AB05-479DE346CAB5}">
      <dgm:prSet/>
      <dgm:spPr/>
      <dgm:t>
        <a:bodyPr/>
        <a:lstStyle/>
        <a:p>
          <a:endParaRPr lang="en-US"/>
        </a:p>
      </dgm:t>
    </dgm:pt>
    <dgm:pt modelId="{6840D031-20BC-4762-A66E-999BD62B9825}" type="pres">
      <dgm:prSet presAssocID="{5D693883-4B4F-436B-8E82-FDB2D4314EDB}" presName="Name0" presStyleCnt="0">
        <dgm:presLayoutVars>
          <dgm:dir/>
          <dgm:resizeHandles val="exact"/>
        </dgm:presLayoutVars>
      </dgm:prSet>
      <dgm:spPr/>
    </dgm:pt>
    <dgm:pt modelId="{C41E88A3-B718-4666-A152-E16D819F5C36}" type="pres">
      <dgm:prSet presAssocID="{5D693883-4B4F-436B-8E82-FDB2D4314EDB}" presName="arrow" presStyleLbl="bgShp" presStyleIdx="0" presStyleCnt="1"/>
      <dgm:spPr/>
    </dgm:pt>
    <dgm:pt modelId="{13E06873-7999-457A-8C87-A9C7C2E9A6C0}" type="pres">
      <dgm:prSet presAssocID="{5D693883-4B4F-436B-8E82-FDB2D4314EDB}" presName="points" presStyleCnt="0"/>
      <dgm:spPr/>
    </dgm:pt>
    <dgm:pt modelId="{E2673BE3-962E-4CE1-9C1E-FCEDAE2D7EFF}" type="pres">
      <dgm:prSet presAssocID="{615590DC-5632-4F6B-A472-4C52E3AA7DF3}" presName="compositeA" presStyleCnt="0"/>
      <dgm:spPr/>
    </dgm:pt>
    <dgm:pt modelId="{BA5B17FD-BD04-4CEE-9B4B-377CD521C321}" type="pres">
      <dgm:prSet presAssocID="{615590DC-5632-4F6B-A472-4C52E3AA7DF3}" presName="textA" presStyleLbl="revTx" presStyleIdx="0" presStyleCnt="3">
        <dgm:presLayoutVars>
          <dgm:bulletEnabled val="1"/>
        </dgm:presLayoutVars>
      </dgm:prSet>
      <dgm:spPr/>
    </dgm:pt>
    <dgm:pt modelId="{F0863A19-A6B1-42CF-91EC-3D7CC2680A87}" type="pres">
      <dgm:prSet presAssocID="{615590DC-5632-4F6B-A472-4C52E3AA7DF3}" presName="circleA" presStyleLbl="node1" presStyleIdx="0" presStyleCnt="3"/>
      <dgm:spPr/>
    </dgm:pt>
    <dgm:pt modelId="{6B9DB4F7-754F-4141-8761-0899C36A78EE}" type="pres">
      <dgm:prSet presAssocID="{615590DC-5632-4F6B-A472-4C52E3AA7DF3}" presName="spaceA" presStyleCnt="0"/>
      <dgm:spPr/>
    </dgm:pt>
    <dgm:pt modelId="{3E351F29-E1A0-450C-88AD-36B0DD593BE4}" type="pres">
      <dgm:prSet presAssocID="{0ED00B71-BE8F-403E-97FB-7D76F514CD73}" presName="space" presStyleCnt="0"/>
      <dgm:spPr/>
    </dgm:pt>
    <dgm:pt modelId="{2F40580A-4F9C-4796-BFDE-1C9262242131}" type="pres">
      <dgm:prSet presAssocID="{D5706FC1-536E-4782-B615-F0603C4E191D}" presName="compositeB" presStyleCnt="0"/>
      <dgm:spPr/>
    </dgm:pt>
    <dgm:pt modelId="{32FB0642-E9D2-41E9-964B-5BD77330E486}" type="pres">
      <dgm:prSet presAssocID="{D5706FC1-536E-4782-B615-F0603C4E191D}" presName="textB" presStyleLbl="revTx" presStyleIdx="1" presStyleCnt="3">
        <dgm:presLayoutVars>
          <dgm:bulletEnabled val="1"/>
        </dgm:presLayoutVars>
      </dgm:prSet>
      <dgm:spPr/>
    </dgm:pt>
    <dgm:pt modelId="{E762F043-EB7C-4806-B3D3-37686577E9F0}" type="pres">
      <dgm:prSet presAssocID="{D5706FC1-536E-4782-B615-F0603C4E191D}" presName="circleB" presStyleLbl="node1" presStyleIdx="1" presStyleCnt="3"/>
      <dgm:spPr/>
    </dgm:pt>
    <dgm:pt modelId="{1E46B66E-7FFB-44D7-B5CA-B3B6A74A1CC9}" type="pres">
      <dgm:prSet presAssocID="{D5706FC1-536E-4782-B615-F0603C4E191D}" presName="spaceB" presStyleCnt="0"/>
      <dgm:spPr/>
    </dgm:pt>
    <dgm:pt modelId="{BA047258-F100-4A39-84FA-547CF6D827DD}" type="pres">
      <dgm:prSet presAssocID="{AAC55E92-AB26-42D1-B5FE-EF9854EC8F2B}" presName="space" presStyleCnt="0"/>
      <dgm:spPr/>
    </dgm:pt>
    <dgm:pt modelId="{A68D3F0C-8B84-48A0-A747-EE7F721414DD}" type="pres">
      <dgm:prSet presAssocID="{89704046-FDA1-4C34-8C06-EF23A1BA25AD}" presName="compositeA" presStyleCnt="0"/>
      <dgm:spPr/>
    </dgm:pt>
    <dgm:pt modelId="{673D6A20-60BE-455B-804A-7B78B8267409}" type="pres">
      <dgm:prSet presAssocID="{89704046-FDA1-4C34-8C06-EF23A1BA25AD}" presName="textA" presStyleLbl="revTx" presStyleIdx="2" presStyleCnt="3">
        <dgm:presLayoutVars>
          <dgm:bulletEnabled val="1"/>
        </dgm:presLayoutVars>
      </dgm:prSet>
      <dgm:spPr/>
    </dgm:pt>
    <dgm:pt modelId="{5155C1E9-006E-4580-80CC-FC8F79D26D36}" type="pres">
      <dgm:prSet presAssocID="{89704046-FDA1-4C34-8C06-EF23A1BA25AD}" presName="circleA" presStyleLbl="node1" presStyleIdx="2" presStyleCnt="3"/>
      <dgm:spPr/>
    </dgm:pt>
    <dgm:pt modelId="{BB8A587E-84D7-4A16-B412-CE3ABFA28031}" type="pres">
      <dgm:prSet presAssocID="{89704046-FDA1-4C34-8C06-EF23A1BA25AD}" presName="spaceA" presStyleCnt="0"/>
      <dgm:spPr/>
    </dgm:pt>
  </dgm:ptLst>
  <dgm:cxnLst>
    <dgm:cxn modelId="{4707DD89-D71D-4DA8-B341-AC148B7FBFD0}" srcId="{5D693883-4B4F-436B-8E82-FDB2D4314EDB}" destId="{D5706FC1-536E-4782-B615-F0603C4E191D}" srcOrd="1" destOrd="0" parTransId="{3A301A4E-3D0D-4084-8381-3A9ED0C0BBB4}" sibTransId="{AAC55E92-AB26-42D1-B5FE-EF9854EC8F2B}"/>
    <dgm:cxn modelId="{3BA6AD92-4186-49D9-8A91-F73B48DC492B}" type="presOf" srcId="{89704046-FDA1-4C34-8C06-EF23A1BA25AD}" destId="{673D6A20-60BE-455B-804A-7B78B8267409}" srcOrd="0" destOrd="0" presId="urn:microsoft.com/office/officeart/2005/8/layout/hProcess11"/>
    <dgm:cxn modelId="{B627C1A7-3F34-4BF7-8EBD-EA3B765E1B5F}" type="presOf" srcId="{615590DC-5632-4F6B-A472-4C52E3AA7DF3}" destId="{BA5B17FD-BD04-4CEE-9B4B-377CD521C321}" srcOrd="0" destOrd="0" presId="urn:microsoft.com/office/officeart/2005/8/layout/hProcess11"/>
    <dgm:cxn modelId="{4F3AAAB2-0F74-4421-8D73-BAFB0A981C60}" srcId="{5D693883-4B4F-436B-8E82-FDB2D4314EDB}" destId="{615590DC-5632-4F6B-A472-4C52E3AA7DF3}" srcOrd="0" destOrd="0" parTransId="{EB37B548-120F-4BE8-A708-E1E339CF49EF}" sibTransId="{0ED00B71-BE8F-403E-97FB-7D76F514CD73}"/>
    <dgm:cxn modelId="{10CF90B6-5A58-459B-8C80-95574AB5343C}" type="presOf" srcId="{5D693883-4B4F-436B-8E82-FDB2D4314EDB}" destId="{6840D031-20BC-4762-A66E-999BD62B9825}" srcOrd="0" destOrd="0" presId="urn:microsoft.com/office/officeart/2005/8/layout/hProcess11"/>
    <dgm:cxn modelId="{B0CB61DB-A651-4715-AB05-479DE346CAB5}" srcId="{5D693883-4B4F-436B-8E82-FDB2D4314EDB}" destId="{89704046-FDA1-4C34-8C06-EF23A1BA25AD}" srcOrd="2" destOrd="0" parTransId="{B88E9EBD-5A79-4578-8C65-EFB33A1F036D}" sibTransId="{DB981B4E-DB5B-4208-B47F-E62017123954}"/>
    <dgm:cxn modelId="{C9A206F2-1DAC-41AF-AC11-4937224EED3C}" type="presOf" srcId="{D5706FC1-536E-4782-B615-F0603C4E191D}" destId="{32FB0642-E9D2-41E9-964B-5BD77330E486}" srcOrd="0" destOrd="0" presId="urn:microsoft.com/office/officeart/2005/8/layout/hProcess11"/>
    <dgm:cxn modelId="{3ACF0577-B65A-4AB5-8560-F6BC3E8C3B8B}" type="presParOf" srcId="{6840D031-20BC-4762-A66E-999BD62B9825}" destId="{C41E88A3-B718-4666-A152-E16D819F5C36}" srcOrd="0" destOrd="0" presId="urn:microsoft.com/office/officeart/2005/8/layout/hProcess11"/>
    <dgm:cxn modelId="{662F464A-AFDC-475B-B152-85B5DE45073A}" type="presParOf" srcId="{6840D031-20BC-4762-A66E-999BD62B9825}" destId="{13E06873-7999-457A-8C87-A9C7C2E9A6C0}" srcOrd="1" destOrd="0" presId="urn:microsoft.com/office/officeart/2005/8/layout/hProcess11"/>
    <dgm:cxn modelId="{BCC44CEF-9079-482B-8BCD-C32BBC3F52FE}" type="presParOf" srcId="{13E06873-7999-457A-8C87-A9C7C2E9A6C0}" destId="{E2673BE3-962E-4CE1-9C1E-FCEDAE2D7EFF}" srcOrd="0" destOrd="0" presId="urn:microsoft.com/office/officeart/2005/8/layout/hProcess11"/>
    <dgm:cxn modelId="{BF03F9B9-CEA4-47F5-A434-1F3C97986872}" type="presParOf" srcId="{E2673BE3-962E-4CE1-9C1E-FCEDAE2D7EFF}" destId="{BA5B17FD-BD04-4CEE-9B4B-377CD521C321}" srcOrd="0" destOrd="0" presId="urn:microsoft.com/office/officeart/2005/8/layout/hProcess11"/>
    <dgm:cxn modelId="{15A9450B-60BF-4D78-8830-4675937C5B55}" type="presParOf" srcId="{E2673BE3-962E-4CE1-9C1E-FCEDAE2D7EFF}" destId="{F0863A19-A6B1-42CF-91EC-3D7CC2680A87}" srcOrd="1" destOrd="0" presId="urn:microsoft.com/office/officeart/2005/8/layout/hProcess11"/>
    <dgm:cxn modelId="{68DCFF65-96D6-42E4-AE4D-B89FD700C2DE}" type="presParOf" srcId="{E2673BE3-962E-4CE1-9C1E-FCEDAE2D7EFF}" destId="{6B9DB4F7-754F-4141-8761-0899C36A78EE}" srcOrd="2" destOrd="0" presId="urn:microsoft.com/office/officeart/2005/8/layout/hProcess11"/>
    <dgm:cxn modelId="{A7D70181-31EE-4645-AC78-BA0D7B0077F8}" type="presParOf" srcId="{13E06873-7999-457A-8C87-A9C7C2E9A6C0}" destId="{3E351F29-E1A0-450C-88AD-36B0DD593BE4}" srcOrd="1" destOrd="0" presId="urn:microsoft.com/office/officeart/2005/8/layout/hProcess11"/>
    <dgm:cxn modelId="{B6F3C891-9375-4076-B6D9-4BB8E1A83AA4}" type="presParOf" srcId="{13E06873-7999-457A-8C87-A9C7C2E9A6C0}" destId="{2F40580A-4F9C-4796-BFDE-1C9262242131}" srcOrd="2" destOrd="0" presId="urn:microsoft.com/office/officeart/2005/8/layout/hProcess11"/>
    <dgm:cxn modelId="{D92E6D2F-3DAA-43AA-B3AC-48A222EA8D65}" type="presParOf" srcId="{2F40580A-4F9C-4796-BFDE-1C9262242131}" destId="{32FB0642-E9D2-41E9-964B-5BD77330E486}" srcOrd="0" destOrd="0" presId="urn:microsoft.com/office/officeart/2005/8/layout/hProcess11"/>
    <dgm:cxn modelId="{B80D86CB-0220-4D54-B58C-15C71C0FA4C8}" type="presParOf" srcId="{2F40580A-4F9C-4796-BFDE-1C9262242131}" destId="{E762F043-EB7C-4806-B3D3-37686577E9F0}" srcOrd="1" destOrd="0" presId="urn:microsoft.com/office/officeart/2005/8/layout/hProcess11"/>
    <dgm:cxn modelId="{6CA9B83E-4B12-47D8-9628-4D8E4B2D2127}" type="presParOf" srcId="{2F40580A-4F9C-4796-BFDE-1C9262242131}" destId="{1E46B66E-7FFB-44D7-B5CA-B3B6A74A1CC9}" srcOrd="2" destOrd="0" presId="urn:microsoft.com/office/officeart/2005/8/layout/hProcess11"/>
    <dgm:cxn modelId="{4F1D3332-99D4-4EA0-B966-A89DB0C1FB88}" type="presParOf" srcId="{13E06873-7999-457A-8C87-A9C7C2E9A6C0}" destId="{BA047258-F100-4A39-84FA-547CF6D827DD}" srcOrd="3" destOrd="0" presId="urn:microsoft.com/office/officeart/2005/8/layout/hProcess11"/>
    <dgm:cxn modelId="{6B717EB3-80BD-4885-BDE6-3E439C842612}" type="presParOf" srcId="{13E06873-7999-457A-8C87-A9C7C2E9A6C0}" destId="{A68D3F0C-8B84-48A0-A747-EE7F721414DD}" srcOrd="4" destOrd="0" presId="urn:microsoft.com/office/officeart/2005/8/layout/hProcess11"/>
    <dgm:cxn modelId="{EAA5999C-385F-4BBB-B19A-CDCF15C4ACB8}" type="presParOf" srcId="{A68D3F0C-8B84-48A0-A747-EE7F721414DD}" destId="{673D6A20-60BE-455B-804A-7B78B8267409}" srcOrd="0" destOrd="0" presId="urn:microsoft.com/office/officeart/2005/8/layout/hProcess11"/>
    <dgm:cxn modelId="{FB7932A6-E1AD-486B-85DE-B4E75C19D3DB}" type="presParOf" srcId="{A68D3F0C-8B84-48A0-A747-EE7F721414DD}" destId="{5155C1E9-006E-4580-80CC-FC8F79D26D36}" srcOrd="1" destOrd="0" presId="urn:microsoft.com/office/officeart/2005/8/layout/hProcess11"/>
    <dgm:cxn modelId="{0A7A5315-B6F6-4CAD-B084-9A8E87E32491}" type="presParOf" srcId="{A68D3F0C-8B84-48A0-A747-EE7F721414DD}" destId="{BB8A587E-84D7-4A16-B412-CE3ABFA2803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E1721-E5D8-4B8C-8E6C-1D1E6AFC7F9A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9C3BA0-EADD-4F48-BA7B-754E7D092335}">
      <dsp:nvSpPr>
        <dsp:cNvPr id="0" name=""/>
        <dsp:cNvSpPr/>
      </dsp:nvSpPr>
      <dsp:spPr>
        <a:xfrm>
          <a:off x="89" y="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b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1979 First publication</a:t>
          </a:r>
        </a:p>
      </dsp:txBody>
      <dsp:txXfrm>
        <a:off x="89" y="0"/>
        <a:ext cx="3568303" cy="2167466"/>
      </dsp:txXfrm>
    </dsp:sp>
    <dsp:sp modelId="{71FAA81E-5E9A-4ACC-B7E7-84AD979C09B5}">
      <dsp:nvSpPr>
        <dsp:cNvPr id="0" name=""/>
        <dsp:cNvSpPr/>
      </dsp:nvSpPr>
      <dsp:spPr>
        <a:xfrm>
          <a:off x="151330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E2262-3CEA-4534-930A-3C7FBE40DD90}">
      <dsp:nvSpPr>
        <dsp:cNvPr id="0" name=""/>
        <dsp:cNvSpPr/>
      </dsp:nvSpPr>
      <dsp:spPr>
        <a:xfrm>
          <a:off x="3746807" y="325120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t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1989 RTC laser vs med as primary therapy</a:t>
          </a:r>
        </a:p>
      </dsp:txBody>
      <dsp:txXfrm>
        <a:off x="3746807" y="3251200"/>
        <a:ext cx="3568303" cy="2167466"/>
      </dsp:txXfrm>
    </dsp:sp>
    <dsp:sp modelId="{E1BF7191-293E-46C1-B172-D9C6A8629332}">
      <dsp:nvSpPr>
        <dsp:cNvPr id="0" name=""/>
        <dsp:cNvSpPr/>
      </dsp:nvSpPr>
      <dsp:spPr>
        <a:xfrm>
          <a:off x="5260025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E88A3-B718-4666-A152-E16D819F5C36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B17FD-BD04-4CEE-9B4B-377CD521C321}">
      <dsp:nvSpPr>
        <dsp:cNvPr id="0" name=""/>
        <dsp:cNvSpPr/>
      </dsp:nvSpPr>
      <dsp:spPr>
        <a:xfrm>
          <a:off x="3571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1990 Glaucoma Laser Trial</a:t>
          </a:r>
        </a:p>
      </dsp:txBody>
      <dsp:txXfrm>
        <a:off x="3571" y="0"/>
        <a:ext cx="2357437" cy="2167466"/>
      </dsp:txXfrm>
    </dsp:sp>
    <dsp:sp modelId="{F0863A19-A6B1-42CF-91EC-3D7CC2680A87}">
      <dsp:nvSpPr>
        <dsp:cNvPr id="0" name=""/>
        <dsp:cNvSpPr/>
      </dsp:nvSpPr>
      <dsp:spPr>
        <a:xfrm>
          <a:off x="91135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FB0642-E9D2-41E9-964B-5BD77330E486}">
      <dsp:nvSpPr>
        <dsp:cNvPr id="0" name=""/>
        <dsp:cNvSpPr/>
      </dsp:nvSpPr>
      <dsp:spPr>
        <a:xfrm>
          <a:off x="2478881" y="325120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1998 Advanced Glaucoma Intervention Study</a:t>
          </a:r>
        </a:p>
      </dsp:txBody>
      <dsp:txXfrm>
        <a:off x="2478881" y="3251200"/>
        <a:ext cx="2357437" cy="2167466"/>
      </dsp:txXfrm>
    </dsp:sp>
    <dsp:sp modelId="{E762F043-EB7C-4806-B3D3-37686577E9F0}">
      <dsp:nvSpPr>
        <dsp:cNvPr id="0" name=""/>
        <dsp:cNvSpPr/>
      </dsp:nvSpPr>
      <dsp:spPr>
        <a:xfrm>
          <a:off x="338666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D6A20-60BE-455B-804A-7B78B8267409}">
      <dsp:nvSpPr>
        <dsp:cNvPr id="0" name=""/>
        <dsp:cNvSpPr/>
      </dsp:nvSpPr>
      <dsp:spPr>
        <a:xfrm>
          <a:off x="4954190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2019 </a:t>
          </a:r>
          <a:r>
            <a:rPr lang="en-US" sz="2700" kern="1200" dirty="0" err="1"/>
            <a:t>LiGHT</a:t>
          </a:r>
          <a:r>
            <a:rPr lang="en-US" sz="2700" kern="1200" dirty="0"/>
            <a:t> trial</a:t>
          </a:r>
        </a:p>
      </dsp:txBody>
      <dsp:txXfrm>
        <a:off x="4954190" y="0"/>
        <a:ext cx="2357437" cy="2167466"/>
      </dsp:txXfrm>
    </dsp:sp>
    <dsp:sp modelId="{5155C1E9-006E-4580-80CC-FC8F79D26D36}">
      <dsp:nvSpPr>
        <dsp:cNvPr id="0" name=""/>
        <dsp:cNvSpPr/>
      </dsp:nvSpPr>
      <dsp:spPr>
        <a:xfrm>
          <a:off x="586197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E1721-E5D8-4B8C-8E6C-1D1E6AFC7F9A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9C3BA0-EADD-4F48-BA7B-754E7D092335}">
      <dsp:nvSpPr>
        <dsp:cNvPr id="0" name=""/>
        <dsp:cNvSpPr/>
      </dsp:nvSpPr>
      <dsp:spPr>
        <a:xfrm>
          <a:off x="89" y="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b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1979 First publication</a:t>
          </a:r>
        </a:p>
      </dsp:txBody>
      <dsp:txXfrm>
        <a:off x="89" y="0"/>
        <a:ext cx="3568303" cy="2167466"/>
      </dsp:txXfrm>
    </dsp:sp>
    <dsp:sp modelId="{71FAA81E-5E9A-4ACC-B7E7-84AD979C09B5}">
      <dsp:nvSpPr>
        <dsp:cNvPr id="0" name=""/>
        <dsp:cNvSpPr/>
      </dsp:nvSpPr>
      <dsp:spPr>
        <a:xfrm>
          <a:off x="151330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E2262-3CEA-4534-930A-3C7FBE40DD90}">
      <dsp:nvSpPr>
        <dsp:cNvPr id="0" name=""/>
        <dsp:cNvSpPr/>
      </dsp:nvSpPr>
      <dsp:spPr>
        <a:xfrm>
          <a:off x="3746807" y="325120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t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1989 RTC laser vs med as primary therapy</a:t>
          </a:r>
        </a:p>
      </dsp:txBody>
      <dsp:txXfrm>
        <a:off x="3746807" y="3251200"/>
        <a:ext cx="3568303" cy="2167466"/>
      </dsp:txXfrm>
    </dsp:sp>
    <dsp:sp modelId="{E1BF7191-293E-46C1-B172-D9C6A8629332}">
      <dsp:nvSpPr>
        <dsp:cNvPr id="0" name=""/>
        <dsp:cNvSpPr/>
      </dsp:nvSpPr>
      <dsp:spPr>
        <a:xfrm>
          <a:off x="5260025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E88A3-B718-4666-A152-E16D819F5C36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B17FD-BD04-4CEE-9B4B-377CD521C321}">
      <dsp:nvSpPr>
        <dsp:cNvPr id="0" name=""/>
        <dsp:cNvSpPr/>
      </dsp:nvSpPr>
      <dsp:spPr>
        <a:xfrm>
          <a:off x="3571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1990 Glaucoma Laser Trial</a:t>
          </a:r>
        </a:p>
      </dsp:txBody>
      <dsp:txXfrm>
        <a:off x="3571" y="0"/>
        <a:ext cx="2357437" cy="2167466"/>
      </dsp:txXfrm>
    </dsp:sp>
    <dsp:sp modelId="{F0863A19-A6B1-42CF-91EC-3D7CC2680A87}">
      <dsp:nvSpPr>
        <dsp:cNvPr id="0" name=""/>
        <dsp:cNvSpPr/>
      </dsp:nvSpPr>
      <dsp:spPr>
        <a:xfrm>
          <a:off x="91135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FB0642-E9D2-41E9-964B-5BD77330E486}">
      <dsp:nvSpPr>
        <dsp:cNvPr id="0" name=""/>
        <dsp:cNvSpPr/>
      </dsp:nvSpPr>
      <dsp:spPr>
        <a:xfrm>
          <a:off x="2478881" y="325120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1998 Advanced Glaucoma Intervention Study</a:t>
          </a:r>
        </a:p>
      </dsp:txBody>
      <dsp:txXfrm>
        <a:off x="2478881" y="3251200"/>
        <a:ext cx="2357437" cy="2167466"/>
      </dsp:txXfrm>
    </dsp:sp>
    <dsp:sp modelId="{E762F043-EB7C-4806-B3D3-37686577E9F0}">
      <dsp:nvSpPr>
        <dsp:cNvPr id="0" name=""/>
        <dsp:cNvSpPr/>
      </dsp:nvSpPr>
      <dsp:spPr>
        <a:xfrm>
          <a:off x="338666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D6A20-60BE-455B-804A-7B78B8267409}">
      <dsp:nvSpPr>
        <dsp:cNvPr id="0" name=""/>
        <dsp:cNvSpPr/>
      </dsp:nvSpPr>
      <dsp:spPr>
        <a:xfrm>
          <a:off x="4954190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2019 </a:t>
          </a:r>
          <a:r>
            <a:rPr lang="en-US" sz="2700" kern="1200" dirty="0" err="1"/>
            <a:t>LiGHT</a:t>
          </a:r>
          <a:r>
            <a:rPr lang="en-US" sz="2700" kern="1200" dirty="0"/>
            <a:t> trial</a:t>
          </a:r>
        </a:p>
      </dsp:txBody>
      <dsp:txXfrm>
        <a:off x="4954190" y="0"/>
        <a:ext cx="2357437" cy="2167466"/>
      </dsp:txXfrm>
    </dsp:sp>
    <dsp:sp modelId="{5155C1E9-006E-4580-80CC-FC8F79D26D36}">
      <dsp:nvSpPr>
        <dsp:cNvPr id="0" name=""/>
        <dsp:cNvSpPr/>
      </dsp:nvSpPr>
      <dsp:spPr>
        <a:xfrm>
          <a:off x="586197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E1721-E5D8-4B8C-8E6C-1D1E6AFC7F9A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9C3BA0-EADD-4F48-BA7B-754E7D092335}">
      <dsp:nvSpPr>
        <dsp:cNvPr id="0" name=""/>
        <dsp:cNvSpPr/>
      </dsp:nvSpPr>
      <dsp:spPr>
        <a:xfrm>
          <a:off x="89" y="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b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1979 First publication</a:t>
          </a:r>
        </a:p>
      </dsp:txBody>
      <dsp:txXfrm>
        <a:off x="89" y="0"/>
        <a:ext cx="3568303" cy="2167466"/>
      </dsp:txXfrm>
    </dsp:sp>
    <dsp:sp modelId="{71FAA81E-5E9A-4ACC-B7E7-84AD979C09B5}">
      <dsp:nvSpPr>
        <dsp:cNvPr id="0" name=""/>
        <dsp:cNvSpPr/>
      </dsp:nvSpPr>
      <dsp:spPr>
        <a:xfrm>
          <a:off x="151330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E2262-3CEA-4534-930A-3C7FBE40DD90}">
      <dsp:nvSpPr>
        <dsp:cNvPr id="0" name=""/>
        <dsp:cNvSpPr/>
      </dsp:nvSpPr>
      <dsp:spPr>
        <a:xfrm>
          <a:off x="3746807" y="325120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t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1989 RTC laser vs med as primary therapy</a:t>
          </a:r>
        </a:p>
      </dsp:txBody>
      <dsp:txXfrm>
        <a:off x="3746807" y="3251200"/>
        <a:ext cx="3568303" cy="2167466"/>
      </dsp:txXfrm>
    </dsp:sp>
    <dsp:sp modelId="{E1BF7191-293E-46C1-B172-D9C6A8629332}">
      <dsp:nvSpPr>
        <dsp:cNvPr id="0" name=""/>
        <dsp:cNvSpPr/>
      </dsp:nvSpPr>
      <dsp:spPr>
        <a:xfrm>
          <a:off x="5260025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E88A3-B718-4666-A152-E16D819F5C36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B17FD-BD04-4CEE-9B4B-377CD521C321}">
      <dsp:nvSpPr>
        <dsp:cNvPr id="0" name=""/>
        <dsp:cNvSpPr/>
      </dsp:nvSpPr>
      <dsp:spPr>
        <a:xfrm>
          <a:off x="3571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1990 Glaucoma Laser Trial</a:t>
          </a:r>
        </a:p>
      </dsp:txBody>
      <dsp:txXfrm>
        <a:off x="3571" y="0"/>
        <a:ext cx="2357437" cy="2167466"/>
      </dsp:txXfrm>
    </dsp:sp>
    <dsp:sp modelId="{F0863A19-A6B1-42CF-91EC-3D7CC2680A87}">
      <dsp:nvSpPr>
        <dsp:cNvPr id="0" name=""/>
        <dsp:cNvSpPr/>
      </dsp:nvSpPr>
      <dsp:spPr>
        <a:xfrm>
          <a:off x="91135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FB0642-E9D2-41E9-964B-5BD77330E486}">
      <dsp:nvSpPr>
        <dsp:cNvPr id="0" name=""/>
        <dsp:cNvSpPr/>
      </dsp:nvSpPr>
      <dsp:spPr>
        <a:xfrm>
          <a:off x="2478881" y="325120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1998 Advanced Glaucoma Intervention Study</a:t>
          </a:r>
        </a:p>
      </dsp:txBody>
      <dsp:txXfrm>
        <a:off x="2478881" y="3251200"/>
        <a:ext cx="2357437" cy="2167466"/>
      </dsp:txXfrm>
    </dsp:sp>
    <dsp:sp modelId="{E762F043-EB7C-4806-B3D3-37686577E9F0}">
      <dsp:nvSpPr>
        <dsp:cNvPr id="0" name=""/>
        <dsp:cNvSpPr/>
      </dsp:nvSpPr>
      <dsp:spPr>
        <a:xfrm>
          <a:off x="338666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D6A20-60BE-455B-804A-7B78B8267409}">
      <dsp:nvSpPr>
        <dsp:cNvPr id="0" name=""/>
        <dsp:cNvSpPr/>
      </dsp:nvSpPr>
      <dsp:spPr>
        <a:xfrm>
          <a:off x="4954190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2019 </a:t>
          </a:r>
          <a:r>
            <a:rPr lang="en-US" sz="2700" kern="1200" dirty="0" err="1"/>
            <a:t>LiGHT</a:t>
          </a:r>
          <a:r>
            <a:rPr lang="en-US" sz="2700" kern="1200" dirty="0"/>
            <a:t> trial</a:t>
          </a:r>
        </a:p>
      </dsp:txBody>
      <dsp:txXfrm>
        <a:off x="4954190" y="0"/>
        <a:ext cx="2357437" cy="2167466"/>
      </dsp:txXfrm>
    </dsp:sp>
    <dsp:sp modelId="{5155C1E9-006E-4580-80CC-FC8F79D26D36}">
      <dsp:nvSpPr>
        <dsp:cNvPr id="0" name=""/>
        <dsp:cNvSpPr/>
      </dsp:nvSpPr>
      <dsp:spPr>
        <a:xfrm>
          <a:off x="586197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E1721-E5D8-4B8C-8E6C-1D1E6AFC7F9A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9C3BA0-EADD-4F48-BA7B-754E7D092335}">
      <dsp:nvSpPr>
        <dsp:cNvPr id="0" name=""/>
        <dsp:cNvSpPr/>
      </dsp:nvSpPr>
      <dsp:spPr>
        <a:xfrm>
          <a:off x="89" y="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b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1979 First publication</a:t>
          </a:r>
        </a:p>
      </dsp:txBody>
      <dsp:txXfrm>
        <a:off x="89" y="0"/>
        <a:ext cx="3568303" cy="2167466"/>
      </dsp:txXfrm>
    </dsp:sp>
    <dsp:sp modelId="{71FAA81E-5E9A-4ACC-B7E7-84AD979C09B5}">
      <dsp:nvSpPr>
        <dsp:cNvPr id="0" name=""/>
        <dsp:cNvSpPr/>
      </dsp:nvSpPr>
      <dsp:spPr>
        <a:xfrm>
          <a:off x="151330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E2262-3CEA-4534-930A-3C7FBE40DD90}">
      <dsp:nvSpPr>
        <dsp:cNvPr id="0" name=""/>
        <dsp:cNvSpPr/>
      </dsp:nvSpPr>
      <dsp:spPr>
        <a:xfrm>
          <a:off x="3746807" y="3251200"/>
          <a:ext cx="3568303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t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1989 RTC laser vs med as primary therapy</a:t>
          </a:r>
        </a:p>
      </dsp:txBody>
      <dsp:txXfrm>
        <a:off x="3746807" y="3251200"/>
        <a:ext cx="3568303" cy="2167466"/>
      </dsp:txXfrm>
    </dsp:sp>
    <dsp:sp modelId="{E1BF7191-293E-46C1-B172-D9C6A8629332}">
      <dsp:nvSpPr>
        <dsp:cNvPr id="0" name=""/>
        <dsp:cNvSpPr/>
      </dsp:nvSpPr>
      <dsp:spPr>
        <a:xfrm>
          <a:off x="5260025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E88A3-B718-4666-A152-E16D819F5C36}">
      <dsp:nvSpPr>
        <dsp:cNvPr id="0" name=""/>
        <dsp:cNvSpPr/>
      </dsp:nvSpPr>
      <dsp:spPr>
        <a:xfrm>
          <a:off x="0" y="1625600"/>
          <a:ext cx="8128000" cy="216746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B17FD-BD04-4CEE-9B4B-377CD521C321}">
      <dsp:nvSpPr>
        <dsp:cNvPr id="0" name=""/>
        <dsp:cNvSpPr/>
      </dsp:nvSpPr>
      <dsp:spPr>
        <a:xfrm>
          <a:off x="3571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1990 Glaucoma Laser Trial</a:t>
          </a:r>
        </a:p>
      </dsp:txBody>
      <dsp:txXfrm>
        <a:off x="3571" y="0"/>
        <a:ext cx="2357437" cy="2167466"/>
      </dsp:txXfrm>
    </dsp:sp>
    <dsp:sp modelId="{F0863A19-A6B1-42CF-91EC-3D7CC2680A87}">
      <dsp:nvSpPr>
        <dsp:cNvPr id="0" name=""/>
        <dsp:cNvSpPr/>
      </dsp:nvSpPr>
      <dsp:spPr>
        <a:xfrm>
          <a:off x="911357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FB0642-E9D2-41E9-964B-5BD77330E486}">
      <dsp:nvSpPr>
        <dsp:cNvPr id="0" name=""/>
        <dsp:cNvSpPr/>
      </dsp:nvSpPr>
      <dsp:spPr>
        <a:xfrm>
          <a:off x="2478881" y="325120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1998 Advanced Glaucoma Intervention Study</a:t>
          </a:r>
        </a:p>
      </dsp:txBody>
      <dsp:txXfrm>
        <a:off x="2478881" y="3251200"/>
        <a:ext cx="2357437" cy="2167466"/>
      </dsp:txXfrm>
    </dsp:sp>
    <dsp:sp modelId="{E762F043-EB7C-4806-B3D3-37686577E9F0}">
      <dsp:nvSpPr>
        <dsp:cNvPr id="0" name=""/>
        <dsp:cNvSpPr/>
      </dsp:nvSpPr>
      <dsp:spPr>
        <a:xfrm>
          <a:off x="338666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D6A20-60BE-455B-804A-7B78B8267409}">
      <dsp:nvSpPr>
        <dsp:cNvPr id="0" name=""/>
        <dsp:cNvSpPr/>
      </dsp:nvSpPr>
      <dsp:spPr>
        <a:xfrm>
          <a:off x="4954190" y="0"/>
          <a:ext cx="2357437" cy="2167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2019 </a:t>
          </a:r>
          <a:r>
            <a:rPr lang="en-US" sz="2700" kern="1200" dirty="0" err="1"/>
            <a:t>LiGHT</a:t>
          </a:r>
          <a:r>
            <a:rPr lang="en-US" sz="2700" kern="1200" dirty="0"/>
            <a:t> trial</a:t>
          </a:r>
        </a:p>
      </dsp:txBody>
      <dsp:txXfrm>
        <a:off x="4954190" y="0"/>
        <a:ext cx="2357437" cy="2167466"/>
      </dsp:txXfrm>
    </dsp:sp>
    <dsp:sp modelId="{5155C1E9-006E-4580-80CC-FC8F79D26D36}">
      <dsp:nvSpPr>
        <dsp:cNvPr id="0" name=""/>
        <dsp:cNvSpPr/>
      </dsp:nvSpPr>
      <dsp:spPr>
        <a:xfrm>
          <a:off x="5861976" y="2438400"/>
          <a:ext cx="541866" cy="5418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B72F6-BF8B-40AB-A3B4-AA8992D1BEFB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62B03-C8C9-42FF-873A-99E14E7D86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58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0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14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A91CE-8E9A-7EE5-176F-4B3E22974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05EFF-0894-E586-C571-231AF0C14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062C94-5FB6-F396-6373-0ABC9BE3D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1F29A-4830-6513-9268-E819FFDB9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48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E18B89-6D3C-74C8-9F66-7809340DE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A793C8-D654-7FF8-B704-9FB458C8C4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F21FA-7B56-8AA1-3334-7E8CF1190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8A80-D4F6-BBBF-A1BF-CA691C10B3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16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BECCA-C2EB-C394-C541-73AFFA6CD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2648E-597F-1E48-7A84-8AB824A050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4A5EF9-CB3C-6B84-05E8-C87250E09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D8104-AA7A-A283-5718-B89CA4BC32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7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05517" y="34290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980" name="Rectangle 3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82981" name="Rectangle 3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2982" name="Rectangle 3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156634" y="6105526"/>
            <a:ext cx="960967" cy="600075"/>
            <a:chOff x="2231" y="1211"/>
            <a:chExt cx="1820" cy="1433"/>
          </a:xfrm>
        </p:grpSpPr>
        <p:sp>
          <p:nvSpPr>
            <p:cNvPr id="82991" name="Freeform 47"/>
            <p:cNvSpPr>
              <a:spLocks/>
            </p:cNvSpPr>
            <p:nvPr/>
          </p:nvSpPr>
          <p:spPr bwMode="auto">
            <a:xfrm>
              <a:off x="2231" y="1697"/>
              <a:ext cx="1805" cy="947"/>
            </a:xfrm>
            <a:custGeom>
              <a:avLst/>
              <a:gdLst/>
              <a:ahLst/>
              <a:cxnLst>
                <a:cxn ang="0">
                  <a:pos x="1671" y="601"/>
                </a:cxn>
                <a:cxn ang="0">
                  <a:pos x="1487" y="751"/>
                </a:cxn>
                <a:cxn ang="0">
                  <a:pos x="1302" y="855"/>
                </a:cxn>
                <a:cxn ang="0">
                  <a:pos x="1133" y="918"/>
                </a:cxn>
                <a:cxn ang="0">
                  <a:pos x="999" y="944"/>
                </a:cxn>
                <a:cxn ang="0">
                  <a:pos x="920" y="940"/>
                </a:cxn>
                <a:cxn ang="0">
                  <a:pos x="995" y="914"/>
                </a:cxn>
                <a:cxn ang="0">
                  <a:pos x="1213" y="851"/>
                </a:cxn>
                <a:cxn ang="0">
                  <a:pos x="1393" y="746"/>
                </a:cxn>
                <a:cxn ang="0">
                  <a:pos x="1504" y="615"/>
                </a:cxn>
                <a:cxn ang="0">
                  <a:pos x="1510" y="474"/>
                </a:cxn>
                <a:cxn ang="0">
                  <a:pos x="1379" y="341"/>
                </a:cxn>
                <a:cxn ang="0">
                  <a:pos x="1079" y="234"/>
                </a:cxn>
                <a:cxn ang="0">
                  <a:pos x="966" y="252"/>
                </a:cxn>
                <a:cxn ang="0">
                  <a:pos x="929" y="341"/>
                </a:cxn>
                <a:cxn ang="0">
                  <a:pos x="989" y="419"/>
                </a:cxn>
                <a:cxn ang="0">
                  <a:pos x="1068" y="410"/>
                </a:cxn>
                <a:cxn ang="0">
                  <a:pos x="1099" y="355"/>
                </a:cxn>
                <a:cxn ang="0">
                  <a:pos x="1093" y="285"/>
                </a:cxn>
                <a:cxn ang="0">
                  <a:pos x="1128" y="317"/>
                </a:cxn>
                <a:cxn ang="0">
                  <a:pos x="1174" y="431"/>
                </a:cxn>
                <a:cxn ang="0">
                  <a:pos x="1183" y="554"/>
                </a:cxn>
                <a:cxn ang="0">
                  <a:pos x="1154" y="672"/>
                </a:cxn>
                <a:cxn ang="0">
                  <a:pos x="1088" y="770"/>
                </a:cxn>
                <a:cxn ang="0">
                  <a:pos x="989" y="834"/>
                </a:cxn>
                <a:cxn ang="0">
                  <a:pos x="865" y="851"/>
                </a:cxn>
                <a:cxn ang="0">
                  <a:pos x="768" y="824"/>
                </a:cxn>
                <a:cxn ang="0">
                  <a:pos x="683" y="764"/>
                </a:cxn>
                <a:cxn ang="0">
                  <a:pos x="619" y="678"/>
                </a:cxn>
                <a:cxn ang="0">
                  <a:pos x="583" y="572"/>
                </a:cxn>
                <a:cxn ang="0">
                  <a:pos x="584" y="453"/>
                </a:cxn>
                <a:cxn ang="0">
                  <a:pos x="630" y="331"/>
                </a:cxn>
                <a:cxn ang="0">
                  <a:pos x="530" y="385"/>
                </a:cxn>
                <a:cxn ang="0">
                  <a:pos x="413" y="510"/>
                </a:cxn>
                <a:cxn ang="0">
                  <a:pos x="322" y="654"/>
                </a:cxn>
                <a:cxn ang="0">
                  <a:pos x="183" y="688"/>
                </a:cxn>
                <a:cxn ang="0">
                  <a:pos x="216" y="614"/>
                </a:cxn>
                <a:cxn ang="0">
                  <a:pos x="257" y="540"/>
                </a:cxn>
                <a:cxn ang="0">
                  <a:pos x="306" y="465"/>
                </a:cxn>
                <a:cxn ang="0">
                  <a:pos x="370" y="391"/>
                </a:cxn>
                <a:cxn ang="0">
                  <a:pos x="450" y="315"/>
                </a:cxn>
                <a:cxn ang="0">
                  <a:pos x="551" y="237"/>
                </a:cxn>
                <a:cxn ang="0">
                  <a:pos x="454" y="256"/>
                </a:cxn>
                <a:cxn ang="0">
                  <a:pos x="380" y="322"/>
                </a:cxn>
                <a:cxn ang="0">
                  <a:pos x="308" y="401"/>
                </a:cxn>
                <a:cxn ang="0">
                  <a:pos x="244" y="488"/>
                </a:cxn>
                <a:cxn ang="0">
                  <a:pos x="188" y="578"/>
                </a:cxn>
                <a:cxn ang="0">
                  <a:pos x="143" y="666"/>
                </a:cxn>
                <a:cxn ang="0">
                  <a:pos x="16" y="677"/>
                </a:cxn>
                <a:cxn ang="0">
                  <a:pos x="107" y="489"/>
                </a:cxn>
                <a:cxn ang="0">
                  <a:pos x="219" y="326"/>
                </a:cxn>
                <a:cxn ang="0">
                  <a:pos x="352" y="190"/>
                </a:cxn>
                <a:cxn ang="0">
                  <a:pos x="509" y="87"/>
                </a:cxn>
                <a:cxn ang="0">
                  <a:pos x="694" y="23"/>
                </a:cxn>
                <a:cxn ang="0">
                  <a:pos x="909" y="0"/>
                </a:cxn>
                <a:cxn ang="0">
                  <a:pos x="1076" y="17"/>
                </a:cxn>
                <a:cxn ang="0">
                  <a:pos x="1221" y="54"/>
                </a:cxn>
                <a:cxn ang="0">
                  <a:pos x="1359" y="113"/>
                </a:cxn>
                <a:cxn ang="0">
                  <a:pos x="1492" y="187"/>
                </a:cxn>
                <a:cxn ang="0">
                  <a:pos x="1617" y="277"/>
                </a:cxn>
                <a:cxn ang="0">
                  <a:pos x="1736" y="379"/>
                </a:cxn>
              </a:cxnLst>
              <a:rect l="0" t="0" r="r" b="b"/>
              <a:pathLst>
                <a:path w="1805" h="947">
                  <a:moveTo>
                    <a:pt x="1804" y="444"/>
                  </a:moveTo>
                  <a:lnTo>
                    <a:pt x="1773" y="487"/>
                  </a:lnTo>
                  <a:lnTo>
                    <a:pt x="1739" y="527"/>
                  </a:lnTo>
                  <a:lnTo>
                    <a:pt x="1706" y="565"/>
                  </a:lnTo>
                  <a:lnTo>
                    <a:pt x="1671" y="601"/>
                  </a:lnTo>
                  <a:lnTo>
                    <a:pt x="1635" y="635"/>
                  </a:lnTo>
                  <a:lnTo>
                    <a:pt x="1599" y="667"/>
                  </a:lnTo>
                  <a:lnTo>
                    <a:pt x="1561" y="697"/>
                  </a:lnTo>
                  <a:lnTo>
                    <a:pt x="1525" y="724"/>
                  </a:lnTo>
                  <a:lnTo>
                    <a:pt x="1487" y="751"/>
                  </a:lnTo>
                  <a:lnTo>
                    <a:pt x="1449" y="776"/>
                  </a:lnTo>
                  <a:lnTo>
                    <a:pt x="1412" y="798"/>
                  </a:lnTo>
                  <a:lnTo>
                    <a:pt x="1374" y="818"/>
                  </a:lnTo>
                  <a:lnTo>
                    <a:pt x="1338" y="837"/>
                  </a:lnTo>
                  <a:lnTo>
                    <a:pt x="1302" y="855"/>
                  </a:lnTo>
                  <a:lnTo>
                    <a:pt x="1265" y="871"/>
                  </a:lnTo>
                  <a:lnTo>
                    <a:pt x="1231" y="885"/>
                  </a:lnTo>
                  <a:lnTo>
                    <a:pt x="1196" y="898"/>
                  </a:lnTo>
                  <a:lnTo>
                    <a:pt x="1164" y="908"/>
                  </a:lnTo>
                  <a:lnTo>
                    <a:pt x="1133" y="918"/>
                  </a:lnTo>
                  <a:lnTo>
                    <a:pt x="1103" y="925"/>
                  </a:lnTo>
                  <a:lnTo>
                    <a:pt x="1074" y="933"/>
                  </a:lnTo>
                  <a:lnTo>
                    <a:pt x="1047" y="937"/>
                  </a:lnTo>
                  <a:lnTo>
                    <a:pt x="1022" y="942"/>
                  </a:lnTo>
                  <a:lnTo>
                    <a:pt x="999" y="944"/>
                  </a:lnTo>
                  <a:lnTo>
                    <a:pt x="979" y="946"/>
                  </a:lnTo>
                  <a:lnTo>
                    <a:pt x="960" y="946"/>
                  </a:lnTo>
                  <a:lnTo>
                    <a:pt x="944" y="945"/>
                  </a:lnTo>
                  <a:lnTo>
                    <a:pt x="931" y="943"/>
                  </a:lnTo>
                  <a:lnTo>
                    <a:pt x="920" y="940"/>
                  </a:lnTo>
                  <a:lnTo>
                    <a:pt x="912" y="935"/>
                  </a:lnTo>
                  <a:lnTo>
                    <a:pt x="907" y="930"/>
                  </a:lnTo>
                  <a:lnTo>
                    <a:pt x="905" y="923"/>
                  </a:lnTo>
                  <a:lnTo>
                    <a:pt x="951" y="920"/>
                  </a:lnTo>
                  <a:lnTo>
                    <a:pt x="995" y="914"/>
                  </a:lnTo>
                  <a:lnTo>
                    <a:pt x="1040" y="905"/>
                  </a:lnTo>
                  <a:lnTo>
                    <a:pt x="1085" y="896"/>
                  </a:lnTo>
                  <a:lnTo>
                    <a:pt x="1129" y="883"/>
                  </a:lnTo>
                  <a:lnTo>
                    <a:pt x="1172" y="867"/>
                  </a:lnTo>
                  <a:lnTo>
                    <a:pt x="1213" y="851"/>
                  </a:lnTo>
                  <a:lnTo>
                    <a:pt x="1253" y="832"/>
                  </a:lnTo>
                  <a:lnTo>
                    <a:pt x="1292" y="813"/>
                  </a:lnTo>
                  <a:lnTo>
                    <a:pt x="1329" y="792"/>
                  </a:lnTo>
                  <a:lnTo>
                    <a:pt x="1362" y="769"/>
                  </a:lnTo>
                  <a:lnTo>
                    <a:pt x="1393" y="746"/>
                  </a:lnTo>
                  <a:lnTo>
                    <a:pt x="1422" y="720"/>
                  </a:lnTo>
                  <a:lnTo>
                    <a:pt x="1448" y="695"/>
                  </a:lnTo>
                  <a:lnTo>
                    <a:pt x="1471" y="669"/>
                  </a:lnTo>
                  <a:lnTo>
                    <a:pt x="1490" y="641"/>
                  </a:lnTo>
                  <a:lnTo>
                    <a:pt x="1504" y="615"/>
                  </a:lnTo>
                  <a:lnTo>
                    <a:pt x="1515" y="587"/>
                  </a:lnTo>
                  <a:lnTo>
                    <a:pt x="1521" y="558"/>
                  </a:lnTo>
                  <a:lnTo>
                    <a:pt x="1523" y="530"/>
                  </a:lnTo>
                  <a:lnTo>
                    <a:pt x="1520" y="502"/>
                  </a:lnTo>
                  <a:lnTo>
                    <a:pt x="1510" y="474"/>
                  </a:lnTo>
                  <a:lnTo>
                    <a:pt x="1497" y="446"/>
                  </a:lnTo>
                  <a:lnTo>
                    <a:pt x="1476" y="419"/>
                  </a:lnTo>
                  <a:lnTo>
                    <a:pt x="1450" y="393"/>
                  </a:lnTo>
                  <a:lnTo>
                    <a:pt x="1418" y="367"/>
                  </a:lnTo>
                  <a:lnTo>
                    <a:pt x="1379" y="341"/>
                  </a:lnTo>
                  <a:lnTo>
                    <a:pt x="1335" y="318"/>
                  </a:lnTo>
                  <a:lnTo>
                    <a:pt x="1282" y="295"/>
                  </a:lnTo>
                  <a:lnTo>
                    <a:pt x="1222" y="273"/>
                  </a:lnTo>
                  <a:lnTo>
                    <a:pt x="1155" y="252"/>
                  </a:lnTo>
                  <a:lnTo>
                    <a:pt x="1079" y="234"/>
                  </a:lnTo>
                  <a:lnTo>
                    <a:pt x="1051" y="229"/>
                  </a:lnTo>
                  <a:lnTo>
                    <a:pt x="1026" y="228"/>
                  </a:lnTo>
                  <a:lnTo>
                    <a:pt x="1003" y="232"/>
                  </a:lnTo>
                  <a:lnTo>
                    <a:pt x="984" y="240"/>
                  </a:lnTo>
                  <a:lnTo>
                    <a:pt x="966" y="252"/>
                  </a:lnTo>
                  <a:lnTo>
                    <a:pt x="952" y="267"/>
                  </a:lnTo>
                  <a:lnTo>
                    <a:pt x="941" y="285"/>
                  </a:lnTo>
                  <a:lnTo>
                    <a:pt x="933" y="303"/>
                  </a:lnTo>
                  <a:lnTo>
                    <a:pt x="929" y="323"/>
                  </a:lnTo>
                  <a:lnTo>
                    <a:pt x="929" y="341"/>
                  </a:lnTo>
                  <a:lnTo>
                    <a:pt x="932" y="360"/>
                  </a:lnTo>
                  <a:lnTo>
                    <a:pt x="940" y="379"/>
                  </a:lnTo>
                  <a:lnTo>
                    <a:pt x="952" y="395"/>
                  </a:lnTo>
                  <a:lnTo>
                    <a:pt x="968" y="408"/>
                  </a:lnTo>
                  <a:lnTo>
                    <a:pt x="989" y="419"/>
                  </a:lnTo>
                  <a:lnTo>
                    <a:pt x="1014" y="426"/>
                  </a:lnTo>
                  <a:lnTo>
                    <a:pt x="1030" y="424"/>
                  </a:lnTo>
                  <a:lnTo>
                    <a:pt x="1044" y="421"/>
                  </a:lnTo>
                  <a:lnTo>
                    <a:pt x="1056" y="417"/>
                  </a:lnTo>
                  <a:lnTo>
                    <a:pt x="1068" y="410"/>
                  </a:lnTo>
                  <a:lnTo>
                    <a:pt x="1077" y="401"/>
                  </a:lnTo>
                  <a:lnTo>
                    <a:pt x="1085" y="391"/>
                  </a:lnTo>
                  <a:lnTo>
                    <a:pt x="1091" y="380"/>
                  </a:lnTo>
                  <a:lnTo>
                    <a:pt x="1097" y="368"/>
                  </a:lnTo>
                  <a:lnTo>
                    <a:pt x="1099" y="355"/>
                  </a:lnTo>
                  <a:lnTo>
                    <a:pt x="1101" y="342"/>
                  </a:lnTo>
                  <a:lnTo>
                    <a:pt x="1102" y="329"/>
                  </a:lnTo>
                  <a:lnTo>
                    <a:pt x="1101" y="314"/>
                  </a:lnTo>
                  <a:lnTo>
                    <a:pt x="1098" y="299"/>
                  </a:lnTo>
                  <a:lnTo>
                    <a:pt x="1093" y="285"/>
                  </a:lnTo>
                  <a:lnTo>
                    <a:pt x="1087" y="271"/>
                  </a:lnTo>
                  <a:lnTo>
                    <a:pt x="1080" y="257"/>
                  </a:lnTo>
                  <a:lnTo>
                    <a:pt x="1098" y="276"/>
                  </a:lnTo>
                  <a:lnTo>
                    <a:pt x="1113" y="296"/>
                  </a:lnTo>
                  <a:lnTo>
                    <a:pt x="1128" y="317"/>
                  </a:lnTo>
                  <a:lnTo>
                    <a:pt x="1140" y="338"/>
                  </a:lnTo>
                  <a:lnTo>
                    <a:pt x="1151" y="360"/>
                  </a:lnTo>
                  <a:lnTo>
                    <a:pt x="1161" y="384"/>
                  </a:lnTo>
                  <a:lnTo>
                    <a:pt x="1169" y="407"/>
                  </a:lnTo>
                  <a:lnTo>
                    <a:pt x="1174" y="431"/>
                  </a:lnTo>
                  <a:lnTo>
                    <a:pt x="1179" y="456"/>
                  </a:lnTo>
                  <a:lnTo>
                    <a:pt x="1182" y="480"/>
                  </a:lnTo>
                  <a:lnTo>
                    <a:pt x="1184" y="505"/>
                  </a:lnTo>
                  <a:lnTo>
                    <a:pt x="1184" y="529"/>
                  </a:lnTo>
                  <a:lnTo>
                    <a:pt x="1183" y="554"/>
                  </a:lnTo>
                  <a:lnTo>
                    <a:pt x="1180" y="579"/>
                  </a:lnTo>
                  <a:lnTo>
                    <a:pt x="1175" y="604"/>
                  </a:lnTo>
                  <a:lnTo>
                    <a:pt x="1170" y="626"/>
                  </a:lnTo>
                  <a:lnTo>
                    <a:pt x="1163" y="650"/>
                  </a:lnTo>
                  <a:lnTo>
                    <a:pt x="1154" y="672"/>
                  </a:lnTo>
                  <a:lnTo>
                    <a:pt x="1144" y="694"/>
                  </a:lnTo>
                  <a:lnTo>
                    <a:pt x="1132" y="714"/>
                  </a:lnTo>
                  <a:lnTo>
                    <a:pt x="1119" y="734"/>
                  </a:lnTo>
                  <a:lnTo>
                    <a:pt x="1105" y="753"/>
                  </a:lnTo>
                  <a:lnTo>
                    <a:pt x="1088" y="770"/>
                  </a:lnTo>
                  <a:lnTo>
                    <a:pt x="1071" y="786"/>
                  </a:lnTo>
                  <a:lnTo>
                    <a:pt x="1053" y="801"/>
                  </a:lnTo>
                  <a:lnTo>
                    <a:pt x="1033" y="813"/>
                  </a:lnTo>
                  <a:lnTo>
                    <a:pt x="1011" y="825"/>
                  </a:lnTo>
                  <a:lnTo>
                    <a:pt x="989" y="834"/>
                  </a:lnTo>
                  <a:lnTo>
                    <a:pt x="965" y="841"/>
                  </a:lnTo>
                  <a:lnTo>
                    <a:pt x="940" y="847"/>
                  </a:lnTo>
                  <a:lnTo>
                    <a:pt x="913" y="851"/>
                  </a:lnTo>
                  <a:lnTo>
                    <a:pt x="885" y="852"/>
                  </a:lnTo>
                  <a:lnTo>
                    <a:pt x="865" y="851"/>
                  </a:lnTo>
                  <a:lnTo>
                    <a:pt x="845" y="849"/>
                  </a:lnTo>
                  <a:lnTo>
                    <a:pt x="825" y="845"/>
                  </a:lnTo>
                  <a:lnTo>
                    <a:pt x="806" y="839"/>
                  </a:lnTo>
                  <a:lnTo>
                    <a:pt x="786" y="832"/>
                  </a:lnTo>
                  <a:lnTo>
                    <a:pt x="768" y="824"/>
                  </a:lnTo>
                  <a:lnTo>
                    <a:pt x="750" y="814"/>
                  </a:lnTo>
                  <a:lnTo>
                    <a:pt x="732" y="804"/>
                  </a:lnTo>
                  <a:lnTo>
                    <a:pt x="714" y="792"/>
                  </a:lnTo>
                  <a:lnTo>
                    <a:pt x="698" y="779"/>
                  </a:lnTo>
                  <a:lnTo>
                    <a:pt x="683" y="764"/>
                  </a:lnTo>
                  <a:lnTo>
                    <a:pt x="668" y="748"/>
                  </a:lnTo>
                  <a:lnTo>
                    <a:pt x="654" y="731"/>
                  </a:lnTo>
                  <a:lnTo>
                    <a:pt x="641" y="714"/>
                  </a:lnTo>
                  <a:lnTo>
                    <a:pt x="630" y="697"/>
                  </a:lnTo>
                  <a:lnTo>
                    <a:pt x="619" y="678"/>
                  </a:lnTo>
                  <a:lnTo>
                    <a:pt x="609" y="657"/>
                  </a:lnTo>
                  <a:lnTo>
                    <a:pt x="601" y="637"/>
                  </a:lnTo>
                  <a:lnTo>
                    <a:pt x="593" y="615"/>
                  </a:lnTo>
                  <a:lnTo>
                    <a:pt x="588" y="594"/>
                  </a:lnTo>
                  <a:lnTo>
                    <a:pt x="583" y="572"/>
                  </a:lnTo>
                  <a:lnTo>
                    <a:pt x="580" y="549"/>
                  </a:lnTo>
                  <a:lnTo>
                    <a:pt x="579" y="525"/>
                  </a:lnTo>
                  <a:lnTo>
                    <a:pt x="579" y="502"/>
                  </a:lnTo>
                  <a:lnTo>
                    <a:pt x="581" y="478"/>
                  </a:lnTo>
                  <a:lnTo>
                    <a:pt x="584" y="453"/>
                  </a:lnTo>
                  <a:lnTo>
                    <a:pt x="589" y="429"/>
                  </a:lnTo>
                  <a:lnTo>
                    <a:pt x="597" y="405"/>
                  </a:lnTo>
                  <a:lnTo>
                    <a:pt x="606" y="380"/>
                  </a:lnTo>
                  <a:lnTo>
                    <a:pt x="617" y="355"/>
                  </a:lnTo>
                  <a:lnTo>
                    <a:pt x="630" y="331"/>
                  </a:lnTo>
                  <a:lnTo>
                    <a:pt x="644" y="306"/>
                  </a:lnTo>
                  <a:lnTo>
                    <a:pt x="614" y="324"/>
                  </a:lnTo>
                  <a:lnTo>
                    <a:pt x="585" y="343"/>
                  </a:lnTo>
                  <a:lnTo>
                    <a:pt x="556" y="363"/>
                  </a:lnTo>
                  <a:lnTo>
                    <a:pt x="530" y="385"/>
                  </a:lnTo>
                  <a:lnTo>
                    <a:pt x="504" y="408"/>
                  </a:lnTo>
                  <a:lnTo>
                    <a:pt x="479" y="431"/>
                  </a:lnTo>
                  <a:lnTo>
                    <a:pt x="456" y="456"/>
                  </a:lnTo>
                  <a:lnTo>
                    <a:pt x="435" y="482"/>
                  </a:lnTo>
                  <a:lnTo>
                    <a:pt x="413" y="510"/>
                  </a:lnTo>
                  <a:lnTo>
                    <a:pt x="393" y="536"/>
                  </a:lnTo>
                  <a:lnTo>
                    <a:pt x="374" y="565"/>
                  </a:lnTo>
                  <a:lnTo>
                    <a:pt x="356" y="594"/>
                  </a:lnTo>
                  <a:lnTo>
                    <a:pt x="339" y="624"/>
                  </a:lnTo>
                  <a:lnTo>
                    <a:pt x="322" y="654"/>
                  </a:lnTo>
                  <a:lnTo>
                    <a:pt x="306" y="685"/>
                  </a:lnTo>
                  <a:lnTo>
                    <a:pt x="291" y="716"/>
                  </a:lnTo>
                  <a:lnTo>
                    <a:pt x="170" y="716"/>
                  </a:lnTo>
                  <a:lnTo>
                    <a:pt x="177" y="702"/>
                  </a:lnTo>
                  <a:lnTo>
                    <a:pt x="183" y="688"/>
                  </a:lnTo>
                  <a:lnTo>
                    <a:pt x="189" y="672"/>
                  </a:lnTo>
                  <a:lnTo>
                    <a:pt x="196" y="657"/>
                  </a:lnTo>
                  <a:lnTo>
                    <a:pt x="203" y="643"/>
                  </a:lnTo>
                  <a:lnTo>
                    <a:pt x="209" y="628"/>
                  </a:lnTo>
                  <a:lnTo>
                    <a:pt x="216" y="614"/>
                  </a:lnTo>
                  <a:lnTo>
                    <a:pt x="224" y="599"/>
                  </a:lnTo>
                  <a:lnTo>
                    <a:pt x="232" y="585"/>
                  </a:lnTo>
                  <a:lnTo>
                    <a:pt x="240" y="569"/>
                  </a:lnTo>
                  <a:lnTo>
                    <a:pt x="248" y="554"/>
                  </a:lnTo>
                  <a:lnTo>
                    <a:pt x="257" y="540"/>
                  </a:lnTo>
                  <a:lnTo>
                    <a:pt x="266" y="525"/>
                  </a:lnTo>
                  <a:lnTo>
                    <a:pt x="275" y="510"/>
                  </a:lnTo>
                  <a:lnTo>
                    <a:pt x="284" y="496"/>
                  </a:lnTo>
                  <a:lnTo>
                    <a:pt x="295" y="481"/>
                  </a:lnTo>
                  <a:lnTo>
                    <a:pt x="306" y="465"/>
                  </a:lnTo>
                  <a:lnTo>
                    <a:pt x="318" y="451"/>
                  </a:lnTo>
                  <a:lnTo>
                    <a:pt x="330" y="435"/>
                  </a:lnTo>
                  <a:lnTo>
                    <a:pt x="343" y="421"/>
                  </a:lnTo>
                  <a:lnTo>
                    <a:pt x="356" y="406"/>
                  </a:lnTo>
                  <a:lnTo>
                    <a:pt x="370" y="391"/>
                  </a:lnTo>
                  <a:lnTo>
                    <a:pt x="385" y="376"/>
                  </a:lnTo>
                  <a:lnTo>
                    <a:pt x="400" y="360"/>
                  </a:lnTo>
                  <a:lnTo>
                    <a:pt x="416" y="345"/>
                  </a:lnTo>
                  <a:lnTo>
                    <a:pt x="433" y="330"/>
                  </a:lnTo>
                  <a:lnTo>
                    <a:pt x="450" y="315"/>
                  </a:lnTo>
                  <a:lnTo>
                    <a:pt x="468" y="299"/>
                  </a:lnTo>
                  <a:lnTo>
                    <a:pt x="487" y="283"/>
                  </a:lnTo>
                  <a:lnTo>
                    <a:pt x="507" y="268"/>
                  </a:lnTo>
                  <a:lnTo>
                    <a:pt x="529" y="252"/>
                  </a:lnTo>
                  <a:lnTo>
                    <a:pt x="551" y="237"/>
                  </a:lnTo>
                  <a:lnTo>
                    <a:pt x="515" y="216"/>
                  </a:lnTo>
                  <a:lnTo>
                    <a:pt x="500" y="225"/>
                  </a:lnTo>
                  <a:lnTo>
                    <a:pt x="484" y="235"/>
                  </a:lnTo>
                  <a:lnTo>
                    <a:pt x="469" y="245"/>
                  </a:lnTo>
                  <a:lnTo>
                    <a:pt x="454" y="256"/>
                  </a:lnTo>
                  <a:lnTo>
                    <a:pt x="440" y="268"/>
                  </a:lnTo>
                  <a:lnTo>
                    <a:pt x="425" y="281"/>
                  </a:lnTo>
                  <a:lnTo>
                    <a:pt x="409" y="294"/>
                  </a:lnTo>
                  <a:lnTo>
                    <a:pt x="395" y="308"/>
                  </a:lnTo>
                  <a:lnTo>
                    <a:pt x="380" y="322"/>
                  </a:lnTo>
                  <a:lnTo>
                    <a:pt x="365" y="336"/>
                  </a:lnTo>
                  <a:lnTo>
                    <a:pt x="351" y="352"/>
                  </a:lnTo>
                  <a:lnTo>
                    <a:pt x="336" y="368"/>
                  </a:lnTo>
                  <a:lnTo>
                    <a:pt x="322" y="384"/>
                  </a:lnTo>
                  <a:lnTo>
                    <a:pt x="308" y="401"/>
                  </a:lnTo>
                  <a:lnTo>
                    <a:pt x="295" y="418"/>
                  </a:lnTo>
                  <a:lnTo>
                    <a:pt x="282" y="434"/>
                  </a:lnTo>
                  <a:lnTo>
                    <a:pt x="269" y="452"/>
                  </a:lnTo>
                  <a:lnTo>
                    <a:pt x="257" y="470"/>
                  </a:lnTo>
                  <a:lnTo>
                    <a:pt x="244" y="488"/>
                  </a:lnTo>
                  <a:lnTo>
                    <a:pt x="232" y="505"/>
                  </a:lnTo>
                  <a:lnTo>
                    <a:pt x="220" y="523"/>
                  </a:lnTo>
                  <a:lnTo>
                    <a:pt x="209" y="541"/>
                  </a:lnTo>
                  <a:lnTo>
                    <a:pt x="198" y="559"/>
                  </a:lnTo>
                  <a:lnTo>
                    <a:pt x="188" y="578"/>
                  </a:lnTo>
                  <a:lnTo>
                    <a:pt x="178" y="596"/>
                  </a:lnTo>
                  <a:lnTo>
                    <a:pt x="169" y="614"/>
                  </a:lnTo>
                  <a:lnTo>
                    <a:pt x="159" y="631"/>
                  </a:lnTo>
                  <a:lnTo>
                    <a:pt x="151" y="649"/>
                  </a:lnTo>
                  <a:lnTo>
                    <a:pt x="143" y="666"/>
                  </a:lnTo>
                  <a:lnTo>
                    <a:pt x="136" y="683"/>
                  </a:lnTo>
                  <a:lnTo>
                    <a:pt x="129" y="700"/>
                  </a:lnTo>
                  <a:lnTo>
                    <a:pt x="124" y="716"/>
                  </a:lnTo>
                  <a:lnTo>
                    <a:pt x="0" y="716"/>
                  </a:lnTo>
                  <a:lnTo>
                    <a:pt x="16" y="677"/>
                  </a:lnTo>
                  <a:lnTo>
                    <a:pt x="33" y="637"/>
                  </a:lnTo>
                  <a:lnTo>
                    <a:pt x="50" y="599"/>
                  </a:lnTo>
                  <a:lnTo>
                    <a:pt x="69" y="561"/>
                  </a:lnTo>
                  <a:lnTo>
                    <a:pt x="88" y="525"/>
                  </a:lnTo>
                  <a:lnTo>
                    <a:pt x="107" y="489"/>
                  </a:lnTo>
                  <a:lnTo>
                    <a:pt x="128" y="454"/>
                  </a:lnTo>
                  <a:lnTo>
                    <a:pt x="149" y="421"/>
                  </a:lnTo>
                  <a:lnTo>
                    <a:pt x="171" y="388"/>
                  </a:lnTo>
                  <a:lnTo>
                    <a:pt x="194" y="356"/>
                  </a:lnTo>
                  <a:lnTo>
                    <a:pt x="219" y="326"/>
                  </a:lnTo>
                  <a:lnTo>
                    <a:pt x="243" y="296"/>
                  </a:lnTo>
                  <a:lnTo>
                    <a:pt x="269" y="267"/>
                  </a:lnTo>
                  <a:lnTo>
                    <a:pt x="295" y="240"/>
                  </a:lnTo>
                  <a:lnTo>
                    <a:pt x="323" y="215"/>
                  </a:lnTo>
                  <a:lnTo>
                    <a:pt x="352" y="190"/>
                  </a:lnTo>
                  <a:lnTo>
                    <a:pt x="381" y="166"/>
                  </a:lnTo>
                  <a:lnTo>
                    <a:pt x="412" y="145"/>
                  </a:lnTo>
                  <a:lnTo>
                    <a:pt x="444" y="124"/>
                  </a:lnTo>
                  <a:lnTo>
                    <a:pt x="476" y="105"/>
                  </a:lnTo>
                  <a:lnTo>
                    <a:pt x="509" y="87"/>
                  </a:lnTo>
                  <a:lnTo>
                    <a:pt x="544" y="71"/>
                  </a:lnTo>
                  <a:lnTo>
                    <a:pt x="581" y="56"/>
                  </a:lnTo>
                  <a:lnTo>
                    <a:pt x="617" y="44"/>
                  </a:lnTo>
                  <a:lnTo>
                    <a:pt x="655" y="33"/>
                  </a:lnTo>
                  <a:lnTo>
                    <a:pt x="694" y="23"/>
                  </a:lnTo>
                  <a:lnTo>
                    <a:pt x="735" y="15"/>
                  </a:lnTo>
                  <a:lnTo>
                    <a:pt x="777" y="9"/>
                  </a:lnTo>
                  <a:lnTo>
                    <a:pt x="819" y="4"/>
                  </a:lnTo>
                  <a:lnTo>
                    <a:pt x="863" y="1"/>
                  </a:lnTo>
                  <a:lnTo>
                    <a:pt x="909" y="0"/>
                  </a:lnTo>
                  <a:lnTo>
                    <a:pt x="956" y="2"/>
                  </a:lnTo>
                  <a:lnTo>
                    <a:pt x="986" y="4"/>
                  </a:lnTo>
                  <a:lnTo>
                    <a:pt x="1016" y="7"/>
                  </a:lnTo>
                  <a:lnTo>
                    <a:pt x="1046" y="12"/>
                  </a:lnTo>
                  <a:lnTo>
                    <a:pt x="1076" y="17"/>
                  </a:lnTo>
                  <a:lnTo>
                    <a:pt x="1106" y="23"/>
                  </a:lnTo>
                  <a:lnTo>
                    <a:pt x="1135" y="30"/>
                  </a:lnTo>
                  <a:lnTo>
                    <a:pt x="1164" y="38"/>
                  </a:lnTo>
                  <a:lnTo>
                    <a:pt x="1192" y="46"/>
                  </a:lnTo>
                  <a:lnTo>
                    <a:pt x="1221" y="54"/>
                  </a:lnTo>
                  <a:lnTo>
                    <a:pt x="1249" y="65"/>
                  </a:lnTo>
                  <a:lnTo>
                    <a:pt x="1278" y="75"/>
                  </a:lnTo>
                  <a:lnTo>
                    <a:pt x="1305" y="87"/>
                  </a:lnTo>
                  <a:lnTo>
                    <a:pt x="1333" y="100"/>
                  </a:lnTo>
                  <a:lnTo>
                    <a:pt x="1359" y="113"/>
                  </a:lnTo>
                  <a:lnTo>
                    <a:pt x="1387" y="127"/>
                  </a:lnTo>
                  <a:lnTo>
                    <a:pt x="1413" y="141"/>
                  </a:lnTo>
                  <a:lnTo>
                    <a:pt x="1440" y="156"/>
                  </a:lnTo>
                  <a:lnTo>
                    <a:pt x="1466" y="171"/>
                  </a:lnTo>
                  <a:lnTo>
                    <a:pt x="1492" y="187"/>
                  </a:lnTo>
                  <a:lnTo>
                    <a:pt x="1518" y="205"/>
                  </a:lnTo>
                  <a:lnTo>
                    <a:pt x="1542" y="223"/>
                  </a:lnTo>
                  <a:lnTo>
                    <a:pt x="1568" y="239"/>
                  </a:lnTo>
                  <a:lnTo>
                    <a:pt x="1592" y="258"/>
                  </a:lnTo>
                  <a:lnTo>
                    <a:pt x="1617" y="277"/>
                  </a:lnTo>
                  <a:lnTo>
                    <a:pt x="1641" y="297"/>
                  </a:lnTo>
                  <a:lnTo>
                    <a:pt x="1665" y="317"/>
                  </a:lnTo>
                  <a:lnTo>
                    <a:pt x="1690" y="336"/>
                  </a:lnTo>
                  <a:lnTo>
                    <a:pt x="1713" y="358"/>
                  </a:lnTo>
                  <a:lnTo>
                    <a:pt x="1736" y="379"/>
                  </a:lnTo>
                  <a:lnTo>
                    <a:pt x="1759" y="400"/>
                  </a:lnTo>
                  <a:lnTo>
                    <a:pt x="1782" y="423"/>
                  </a:lnTo>
                  <a:lnTo>
                    <a:pt x="1804" y="444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2992" name="Freeform 48"/>
            <p:cNvSpPr>
              <a:spLocks/>
            </p:cNvSpPr>
            <p:nvPr/>
          </p:nvSpPr>
          <p:spPr bwMode="auto">
            <a:xfrm>
              <a:off x="2786" y="1211"/>
              <a:ext cx="1265" cy="827"/>
            </a:xfrm>
            <a:custGeom>
              <a:avLst/>
              <a:gdLst/>
              <a:ahLst/>
              <a:cxnLst>
                <a:cxn ang="0">
                  <a:pos x="1263" y="0"/>
                </a:cxn>
                <a:cxn ang="0">
                  <a:pos x="1091" y="8"/>
                </a:cxn>
                <a:cxn ang="0">
                  <a:pos x="936" y="25"/>
                </a:cxn>
                <a:cxn ang="0">
                  <a:pos x="795" y="47"/>
                </a:cxn>
                <a:cxn ang="0">
                  <a:pos x="668" y="76"/>
                </a:cxn>
                <a:cxn ang="0">
                  <a:pos x="554" y="110"/>
                </a:cxn>
                <a:cxn ang="0">
                  <a:pos x="453" y="146"/>
                </a:cxn>
                <a:cxn ang="0">
                  <a:pos x="364" y="185"/>
                </a:cxn>
                <a:cxn ang="0">
                  <a:pos x="288" y="224"/>
                </a:cxn>
                <a:cxn ang="0">
                  <a:pos x="220" y="265"/>
                </a:cxn>
                <a:cxn ang="0">
                  <a:pos x="165" y="304"/>
                </a:cxn>
                <a:cxn ang="0">
                  <a:pos x="117" y="341"/>
                </a:cxn>
                <a:cxn ang="0">
                  <a:pos x="79" y="375"/>
                </a:cxn>
                <a:cxn ang="0">
                  <a:pos x="49" y="405"/>
                </a:cxn>
                <a:cxn ang="0">
                  <a:pos x="26" y="429"/>
                </a:cxn>
                <a:cxn ang="0">
                  <a:pos x="10" y="447"/>
                </a:cxn>
                <a:cxn ang="0">
                  <a:pos x="0" y="457"/>
                </a:cxn>
                <a:cxn ang="0">
                  <a:pos x="19" y="454"/>
                </a:cxn>
                <a:cxn ang="0">
                  <a:pos x="50" y="449"/>
                </a:cxn>
                <a:cxn ang="0">
                  <a:pos x="91" y="441"/>
                </a:cxn>
                <a:cxn ang="0">
                  <a:pos x="143" y="432"/>
                </a:cxn>
                <a:cxn ang="0">
                  <a:pos x="204" y="422"/>
                </a:cxn>
                <a:cxn ang="0">
                  <a:pos x="275" y="417"/>
                </a:cxn>
                <a:cxn ang="0">
                  <a:pos x="352" y="414"/>
                </a:cxn>
                <a:cxn ang="0">
                  <a:pos x="438" y="417"/>
                </a:cxn>
                <a:cxn ang="0">
                  <a:pos x="529" y="427"/>
                </a:cxn>
                <a:cxn ang="0">
                  <a:pos x="624" y="446"/>
                </a:cxn>
                <a:cxn ang="0">
                  <a:pos x="725" y="475"/>
                </a:cxn>
                <a:cxn ang="0">
                  <a:pos x="829" y="516"/>
                </a:cxn>
                <a:cxn ang="0">
                  <a:pos x="936" y="569"/>
                </a:cxn>
                <a:cxn ang="0">
                  <a:pos x="1045" y="637"/>
                </a:cxn>
                <a:cxn ang="0">
                  <a:pos x="1155" y="723"/>
                </a:cxn>
                <a:cxn ang="0">
                  <a:pos x="1264" y="826"/>
                </a:cxn>
              </a:cxnLst>
              <a:rect l="0" t="0" r="r" b="b"/>
              <a:pathLst>
                <a:path w="1265" h="827">
                  <a:moveTo>
                    <a:pt x="1264" y="826"/>
                  </a:moveTo>
                  <a:lnTo>
                    <a:pt x="1263" y="0"/>
                  </a:lnTo>
                  <a:lnTo>
                    <a:pt x="1176" y="3"/>
                  </a:lnTo>
                  <a:lnTo>
                    <a:pt x="1091" y="8"/>
                  </a:lnTo>
                  <a:lnTo>
                    <a:pt x="1012" y="16"/>
                  </a:lnTo>
                  <a:lnTo>
                    <a:pt x="936" y="25"/>
                  </a:lnTo>
                  <a:lnTo>
                    <a:pt x="863" y="35"/>
                  </a:lnTo>
                  <a:lnTo>
                    <a:pt x="795" y="47"/>
                  </a:lnTo>
                  <a:lnTo>
                    <a:pt x="729" y="61"/>
                  </a:lnTo>
                  <a:lnTo>
                    <a:pt x="668" y="76"/>
                  </a:lnTo>
                  <a:lnTo>
                    <a:pt x="609" y="92"/>
                  </a:lnTo>
                  <a:lnTo>
                    <a:pt x="554" y="110"/>
                  </a:lnTo>
                  <a:lnTo>
                    <a:pt x="502" y="127"/>
                  </a:lnTo>
                  <a:lnTo>
                    <a:pt x="453" y="146"/>
                  </a:lnTo>
                  <a:lnTo>
                    <a:pt x="407" y="165"/>
                  </a:lnTo>
                  <a:lnTo>
                    <a:pt x="364" y="185"/>
                  </a:lnTo>
                  <a:lnTo>
                    <a:pt x="324" y="205"/>
                  </a:lnTo>
                  <a:lnTo>
                    <a:pt x="288" y="224"/>
                  </a:lnTo>
                  <a:lnTo>
                    <a:pt x="252" y="245"/>
                  </a:lnTo>
                  <a:lnTo>
                    <a:pt x="220" y="265"/>
                  </a:lnTo>
                  <a:lnTo>
                    <a:pt x="191" y="285"/>
                  </a:lnTo>
                  <a:lnTo>
                    <a:pt x="165" y="304"/>
                  </a:lnTo>
                  <a:lnTo>
                    <a:pt x="140" y="323"/>
                  </a:lnTo>
                  <a:lnTo>
                    <a:pt x="117" y="341"/>
                  </a:lnTo>
                  <a:lnTo>
                    <a:pt x="97" y="359"/>
                  </a:lnTo>
                  <a:lnTo>
                    <a:pt x="79" y="375"/>
                  </a:lnTo>
                  <a:lnTo>
                    <a:pt x="63" y="390"/>
                  </a:lnTo>
                  <a:lnTo>
                    <a:pt x="49" y="405"/>
                  </a:lnTo>
                  <a:lnTo>
                    <a:pt x="37" y="417"/>
                  </a:lnTo>
                  <a:lnTo>
                    <a:pt x="26" y="429"/>
                  </a:lnTo>
                  <a:lnTo>
                    <a:pt x="18" y="439"/>
                  </a:lnTo>
                  <a:lnTo>
                    <a:pt x="10" y="447"/>
                  </a:lnTo>
                  <a:lnTo>
                    <a:pt x="4" y="453"/>
                  </a:lnTo>
                  <a:lnTo>
                    <a:pt x="0" y="457"/>
                  </a:lnTo>
                  <a:lnTo>
                    <a:pt x="8" y="456"/>
                  </a:lnTo>
                  <a:lnTo>
                    <a:pt x="19" y="454"/>
                  </a:lnTo>
                  <a:lnTo>
                    <a:pt x="33" y="453"/>
                  </a:lnTo>
                  <a:lnTo>
                    <a:pt x="50" y="449"/>
                  </a:lnTo>
                  <a:lnTo>
                    <a:pt x="69" y="445"/>
                  </a:lnTo>
                  <a:lnTo>
                    <a:pt x="91" y="441"/>
                  </a:lnTo>
                  <a:lnTo>
                    <a:pt x="116" y="436"/>
                  </a:lnTo>
                  <a:lnTo>
                    <a:pt x="143" y="432"/>
                  </a:lnTo>
                  <a:lnTo>
                    <a:pt x="173" y="427"/>
                  </a:lnTo>
                  <a:lnTo>
                    <a:pt x="204" y="422"/>
                  </a:lnTo>
                  <a:lnTo>
                    <a:pt x="239" y="419"/>
                  </a:lnTo>
                  <a:lnTo>
                    <a:pt x="275" y="417"/>
                  </a:lnTo>
                  <a:lnTo>
                    <a:pt x="313" y="415"/>
                  </a:lnTo>
                  <a:lnTo>
                    <a:pt x="352" y="414"/>
                  </a:lnTo>
                  <a:lnTo>
                    <a:pt x="394" y="415"/>
                  </a:lnTo>
                  <a:lnTo>
                    <a:pt x="438" y="417"/>
                  </a:lnTo>
                  <a:lnTo>
                    <a:pt x="482" y="422"/>
                  </a:lnTo>
                  <a:lnTo>
                    <a:pt x="529" y="427"/>
                  </a:lnTo>
                  <a:lnTo>
                    <a:pt x="575" y="436"/>
                  </a:lnTo>
                  <a:lnTo>
                    <a:pt x="624" y="446"/>
                  </a:lnTo>
                  <a:lnTo>
                    <a:pt x="674" y="459"/>
                  </a:lnTo>
                  <a:lnTo>
                    <a:pt x="725" y="475"/>
                  </a:lnTo>
                  <a:lnTo>
                    <a:pt x="777" y="494"/>
                  </a:lnTo>
                  <a:lnTo>
                    <a:pt x="829" y="516"/>
                  </a:lnTo>
                  <a:lnTo>
                    <a:pt x="882" y="540"/>
                  </a:lnTo>
                  <a:lnTo>
                    <a:pt x="936" y="569"/>
                  </a:lnTo>
                  <a:lnTo>
                    <a:pt x="990" y="602"/>
                  </a:lnTo>
                  <a:lnTo>
                    <a:pt x="1045" y="637"/>
                  </a:lnTo>
                  <a:lnTo>
                    <a:pt x="1099" y="678"/>
                  </a:lnTo>
                  <a:lnTo>
                    <a:pt x="1155" y="723"/>
                  </a:lnTo>
                  <a:lnTo>
                    <a:pt x="1209" y="772"/>
                  </a:lnTo>
                  <a:lnTo>
                    <a:pt x="1264" y="826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993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00201"/>
            <a:ext cx="10363200" cy="1470025"/>
          </a:xfrm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1862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0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76217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817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</p:spPr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</p:spPr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49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640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69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3817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7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59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37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417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903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90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56634" y="6105526"/>
            <a:ext cx="960967" cy="600075"/>
            <a:chOff x="2231" y="1211"/>
            <a:chExt cx="1820" cy="1433"/>
          </a:xfrm>
        </p:grpSpPr>
        <p:sp>
          <p:nvSpPr>
            <p:cNvPr id="81969" name="Freeform 49"/>
            <p:cNvSpPr>
              <a:spLocks/>
            </p:cNvSpPr>
            <p:nvPr/>
          </p:nvSpPr>
          <p:spPr bwMode="auto">
            <a:xfrm>
              <a:off x="2231" y="1697"/>
              <a:ext cx="1805" cy="947"/>
            </a:xfrm>
            <a:custGeom>
              <a:avLst/>
              <a:gdLst/>
              <a:ahLst/>
              <a:cxnLst>
                <a:cxn ang="0">
                  <a:pos x="1671" y="601"/>
                </a:cxn>
                <a:cxn ang="0">
                  <a:pos x="1487" y="751"/>
                </a:cxn>
                <a:cxn ang="0">
                  <a:pos x="1302" y="855"/>
                </a:cxn>
                <a:cxn ang="0">
                  <a:pos x="1133" y="918"/>
                </a:cxn>
                <a:cxn ang="0">
                  <a:pos x="999" y="944"/>
                </a:cxn>
                <a:cxn ang="0">
                  <a:pos x="920" y="940"/>
                </a:cxn>
                <a:cxn ang="0">
                  <a:pos x="995" y="914"/>
                </a:cxn>
                <a:cxn ang="0">
                  <a:pos x="1213" y="851"/>
                </a:cxn>
                <a:cxn ang="0">
                  <a:pos x="1393" y="746"/>
                </a:cxn>
                <a:cxn ang="0">
                  <a:pos x="1504" y="615"/>
                </a:cxn>
                <a:cxn ang="0">
                  <a:pos x="1510" y="474"/>
                </a:cxn>
                <a:cxn ang="0">
                  <a:pos x="1379" y="341"/>
                </a:cxn>
                <a:cxn ang="0">
                  <a:pos x="1079" y="234"/>
                </a:cxn>
                <a:cxn ang="0">
                  <a:pos x="966" y="252"/>
                </a:cxn>
                <a:cxn ang="0">
                  <a:pos x="929" y="341"/>
                </a:cxn>
                <a:cxn ang="0">
                  <a:pos x="989" y="419"/>
                </a:cxn>
                <a:cxn ang="0">
                  <a:pos x="1068" y="410"/>
                </a:cxn>
                <a:cxn ang="0">
                  <a:pos x="1099" y="355"/>
                </a:cxn>
                <a:cxn ang="0">
                  <a:pos x="1093" y="285"/>
                </a:cxn>
                <a:cxn ang="0">
                  <a:pos x="1128" y="317"/>
                </a:cxn>
                <a:cxn ang="0">
                  <a:pos x="1174" y="431"/>
                </a:cxn>
                <a:cxn ang="0">
                  <a:pos x="1183" y="554"/>
                </a:cxn>
                <a:cxn ang="0">
                  <a:pos x="1154" y="672"/>
                </a:cxn>
                <a:cxn ang="0">
                  <a:pos x="1088" y="770"/>
                </a:cxn>
                <a:cxn ang="0">
                  <a:pos x="989" y="834"/>
                </a:cxn>
                <a:cxn ang="0">
                  <a:pos x="865" y="851"/>
                </a:cxn>
                <a:cxn ang="0">
                  <a:pos x="768" y="824"/>
                </a:cxn>
                <a:cxn ang="0">
                  <a:pos x="683" y="764"/>
                </a:cxn>
                <a:cxn ang="0">
                  <a:pos x="619" y="678"/>
                </a:cxn>
                <a:cxn ang="0">
                  <a:pos x="583" y="572"/>
                </a:cxn>
                <a:cxn ang="0">
                  <a:pos x="584" y="453"/>
                </a:cxn>
                <a:cxn ang="0">
                  <a:pos x="630" y="331"/>
                </a:cxn>
                <a:cxn ang="0">
                  <a:pos x="530" y="385"/>
                </a:cxn>
                <a:cxn ang="0">
                  <a:pos x="413" y="510"/>
                </a:cxn>
                <a:cxn ang="0">
                  <a:pos x="322" y="654"/>
                </a:cxn>
                <a:cxn ang="0">
                  <a:pos x="183" y="688"/>
                </a:cxn>
                <a:cxn ang="0">
                  <a:pos x="216" y="614"/>
                </a:cxn>
                <a:cxn ang="0">
                  <a:pos x="257" y="540"/>
                </a:cxn>
                <a:cxn ang="0">
                  <a:pos x="306" y="465"/>
                </a:cxn>
                <a:cxn ang="0">
                  <a:pos x="370" y="391"/>
                </a:cxn>
                <a:cxn ang="0">
                  <a:pos x="450" y="315"/>
                </a:cxn>
                <a:cxn ang="0">
                  <a:pos x="551" y="237"/>
                </a:cxn>
                <a:cxn ang="0">
                  <a:pos x="454" y="256"/>
                </a:cxn>
                <a:cxn ang="0">
                  <a:pos x="380" y="322"/>
                </a:cxn>
                <a:cxn ang="0">
                  <a:pos x="308" y="401"/>
                </a:cxn>
                <a:cxn ang="0">
                  <a:pos x="244" y="488"/>
                </a:cxn>
                <a:cxn ang="0">
                  <a:pos x="188" y="578"/>
                </a:cxn>
                <a:cxn ang="0">
                  <a:pos x="143" y="666"/>
                </a:cxn>
                <a:cxn ang="0">
                  <a:pos x="16" y="677"/>
                </a:cxn>
                <a:cxn ang="0">
                  <a:pos x="107" y="489"/>
                </a:cxn>
                <a:cxn ang="0">
                  <a:pos x="219" y="326"/>
                </a:cxn>
                <a:cxn ang="0">
                  <a:pos x="352" y="190"/>
                </a:cxn>
                <a:cxn ang="0">
                  <a:pos x="509" y="87"/>
                </a:cxn>
                <a:cxn ang="0">
                  <a:pos x="694" y="23"/>
                </a:cxn>
                <a:cxn ang="0">
                  <a:pos x="909" y="0"/>
                </a:cxn>
                <a:cxn ang="0">
                  <a:pos x="1076" y="17"/>
                </a:cxn>
                <a:cxn ang="0">
                  <a:pos x="1221" y="54"/>
                </a:cxn>
                <a:cxn ang="0">
                  <a:pos x="1359" y="113"/>
                </a:cxn>
                <a:cxn ang="0">
                  <a:pos x="1492" y="187"/>
                </a:cxn>
                <a:cxn ang="0">
                  <a:pos x="1617" y="277"/>
                </a:cxn>
                <a:cxn ang="0">
                  <a:pos x="1736" y="379"/>
                </a:cxn>
              </a:cxnLst>
              <a:rect l="0" t="0" r="r" b="b"/>
              <a:pathLst>
                <a:path w="1805" h="947">
                  <a:moveTo>
                    <a:pt x="1804" y="444"/>
                  </a:moveTo>
                  <a:lnTo>
                    <a:pt x="1773" y="487"/>
                  </a:lnTo>
                  <a:lnTo>
                    <a:pt x="1739" y="527"/>
                  </a:lnTo>
                  <a:lnTo>
                    <a:pt x="1706" y="565"/>
                  </a:lnTo>
                  <a:lnTo>
                    <a:pt x="1671" y="601"/>
                  </a:lnTo>
                  <a:lnTo>
                    <a:pt x="1635" y="635"/>
                  </a:lnTo>
                  <a:lnTo>
                    <a:pt x="1599" y="667"/>
                  </a:lnTo>
                  <a:lnTo>
                    <a:pt x="1561" y="697"/>
                  </a:lnTo>
                  <a:lnTo>
                    <a:pt x="1525" y="724"/>
                  </a:lnTo>
                  <a:lnTo>
                    <a:pt x="1487" y="751"/>
                  </a:lnTo>
                  <a:lnTo>
                    <a:pt x="1449" y="776"/>
                  </a:lnTo>
                  <a:lnTo>
                    <a:pt x="1412" y="798"/>
                  </a:lnTo>
                  <a:lnTo>
                    <a:pt x="1374" y="818"/>
                  </a:lnTo>
                  <a:lnTo>
                    <a:pt x="1338" y="837"/>
                  </a:lnTo>
                  <a:lnTo>
                    <a:pt x="1302" y="855"/>
                  </a:lnTo>
                  <a:lnTo>
                    <a:pt x="1265" y="871"/>
                  </a:lnTo>
                  <a:lnTo>
                    <a:pt x="1231" y="885"/>
                  </a:lnTo>
                  <a:lnTo>
                    <a:pt x="1196" y="898"/>
                  </a:lnTo>
                  <a:lnTo>
                    <a:pt x="1164" y="908"/>
                  </a:lnTo>
                  <a:lnTo>
                    <a:pt x="1133" y="918"/>
                  </a:lnTo>
                  <a:lnTo>
                    <a:pt x="1103" y="925"/>
                  </a:lnTo>
                  <a:lnTo>
                    <a:pt x="1074" y="933"/>
                  </a:lnTo>
                  <a:lnTo>
                    <a:pt x="1047" y="937"/>
                  </a:lnTo>
                  <a:lnTo>
                    <a:pt x="1022" y="942"/>
                  </a:lnTo>
                  <a:lnTo>
                    <a:pt x="999" y="944"/>
                  </a:lnTo>
                  <a:lnTo>
                    <a:pt x="979" y="946"/>
                  </a:lnTo>
                  <a:lnTo>
                    <a:pt x="960" y="946"/>
                  </a:lnTo>
                  <a:lnTo>
                    <a:pt x="944" y="945"/>
                  </a:lnTo>
                  <a:lnTo>
                    <a:pt x="931" y="943"/>
                  </a:lnTo>
                  <a:lnTo>
                    <a:pt x="920" y="940"/>
                  </a:lnTo>
                  <a:lnTo>
                    <a:pt x="912" y="935"/>
                  </a:lnTo>
                  <a:lnTo>
                    <a:pt x="907" y="930"/>
                  </a:lnTo>
                  <a:lnTo>
                    <a:pt x="905" y="923"/>
                  </a:lnTo>
                  <a:lnTo>
                    <a:pt x="951" y="920"/>
                  </a:lnTo>
                  <a:lnTo>
                    <a:pt x="995" y="914"/>
                  </a:lnTo>
                  <a:lnTo>
                    <a:pt x="1040" y="905"/>
                  </a:lnTo>
                  <a:lnTo>
                    <a:pt x="1085" y="896"/>
                  </a:lnTo>
                  <a:lnTo>
                    <a:pt x="1129" y="883"/>
                  </a:lnTo>
                  <a:lnTo>
                    <a:pt x="1172" y="867"/>
                  </a:lnTo>
                  <a:lnTo>
                    <a:pt x="1213" y="851"/>
                  </a:lnTo>
                  <a:lnTo>
                    <a:pt x="1253" y="832"/>
                  </a:lnTo>
                  <a:lnTo>
                    <a:pt x="1292" y="813"/>
                  </a:lnTo>
                  <a:lnTo>
                    <a:pt x="1329" y="792"/>
                  </a:lnTo>
                  <a:lnTo>
                    <a:pt x="1362" y="769"/>
                  </a:lnTo>
                  <a:lnTo>
                    <a:pt x="1393" y="746"/>
                  </a:lnTo>
                  <a:lnTo>
                    <a:pt x="1422" y="720"/>
                  </a:lnTo>
                  <a:lnTo>
                    <a:pt x="1448" y="695"/>
                  </a:lnTo>
                  <a:lnTo>
                    <a:pt x="1471" y="669"/>
                  </a:lnTo>
                  <a:lnTo>
                    <a:pt x="1490" y="641"/>
                  </a:lnTo>
                  <a:lnTo>
                    <a:pt x="1504" y="615"/>
                  </a:lnTo>
                  <a:lnTo>
                    <a:pt x="1515" y="587"/>
                  </a:lnTo>
                  <a:lnTo>
                    <a:pt x="1521" y="558"/>
                  </a:lnTo>
                  <a:lnTo>
                    <a:pt x="1523" y="530"/>
                  </a:lnTo>
                  <a:lnTo>
                    <a:pt x="1520" y="502"/>
                  </a:lnTo>
                  <a:lnTo>
                    <a:pt x="1510" y="474"/>
                  </a:lnTo>
                  <a:lnTo>
                    <a:pt x="1497" y="446"/>
                  </a:lnTo>
                  <a:lnTo>
                    <a:pt x="1476" y="419"/>
                  </a:lnTo>
                  <a:lnTo>
                    <a:pt x="1450" y="393"/>
                  </a:lnTo>
                  <a:lnTo>
                    <a:pt x="1418" y="367"/>
                  </a:lnTo>
                  <a:lnTo>
                    <a:pt x="1379" y="341"/>
                  </a:lnTo>
                  <a:lnTo>
                    <a:pt x="1335" y="318"/>
                  </a:lnTo>
                  <a:lnTo>
                    <a:pt x="1282" y="295"/>
                  </a:lnTo>
                  <a:lnTo>
                    <a:pt x="1222" y="273"/>
                  </a:lnTo>
                  <a:lnTo>
                    <a:pt x="1155" y="252"/>
                  </a:lnTo>
                  <a:lnTo>
                    <a:pt x="1079" y="234"/>
                  </a:lnTo>
                  <a:lnTo>
                    <a:pt x="1051" y="229"/>
                  </a:lnTo>
                  <a:lnTo>
                    <a:pt x="1026" y="228"/>
                  </a:lnTo>
                  <a:lnTo>
                    <a:pt x="1003" y="232"/>
                  </a:lnTo>
                  <a:lnTo>
                    <a:pt x="984" y="240"/>
                  </a:lnTo>
                  <a:lnTo>
                    <a:pt x="966" y="252"/>
                  </a:lnTo>
                  <a:lnTo>
                    <a:pt x="952" y="267"/>
                  </a:lnTo>
                  <a:lnTo>
                    <a:pt x="941" y="285"/>
                  </a:lnTo>
                  <a:lnTo>
                    <a:pt x="933" y="303"/>
                  </a:lnTo>
                  <a:lnTo>
                    <a:pt x="929" y="323"/>
                  </a:lnTo>
                  <a:lnTo>
                    <a:pt x="929" y="341"/>
                  </a:lnTo>
                  <a:lnTo>
                    <a:pt x="932" y="360"/>
                  </a:lnTo>
                  <a:lnTo>
                    <a:pt x="940" y="379"/>
                  </a:lnTo>
                  <a:lnTo>
                    <a:pt x="952" y="395"/>
                  </a:lnTo>
                  <a:lnTo>
                    <a:pt x="968" y="408"/>
                  </a:lnTo>
                  <a:lnTo>
                    <a:pt x="989" y="419"/>
                  </a:lnTo>
                  <a:lnTo>
                    <a:pt x="1014" y="426"/>
                  </a:lnTo>
                  <a:lnTo>
                    <a:pt x="1030" y="424"/>
                  </a:lnTo>
                  <a:lnTo>
                    <a:pt x="1044" y="421"/>
                  </a:lnTo>
                  <a:lnTo>
                    <a:pt x="1056" y="417"/>
                  </a:lnTo>
                  <a:lnTo>
                    <a:pt x="1068" y="410"/>
                  </a:lnTo>
                  <a:lnTo>
                    <a:pt x="1077" y="401"/>
                  </a:lnTo>
                  <a:lnTo>
                    <a:pt x="1085" y="391"/>
                  </a:lnTo>
                  <a:lnTo>
                    <a:pt x="1091" y="380"/>
                  </a:lnTo>
                  <a:lnTo>
                    <a:pt x="1097" y="368"/>
                  </a:lnTo>
                  <a:lnTo>
                    <a:pt x="1099" y="355"/>
                  </a:lnTo>
                  <a:lnTo>
                    <a:pt x="1101" y="342"/>
                  </a:lnTo>
                  <a:lnTo>
                    <a:pt x="1102" y="329"/>
                  </a:lnTo>
                  <a:lnTo>
                    <a:pt x="1101" y="314"/>
                  </a:lnTo>
                  <a:lnTo>
                    <a:pt x="1098" y="299"/>
                  </a:lnTo>
                  <a:lnTo>
                    <a:pt x="1093" y="285"/>
                  </a:lnTo>
                  <a:lnTo>
                    <a:pt x="1087" y="271"/>
                  </a:lnTo>
                  <a:lnTo>
                    <a:pt x="1080" y="257"/>
                  </a:lnTo>
                  <a:lnTo>
                    <a:pt x="1098" y="276"/>
                  </a:lnTo>
                  <a:lnTo>
                    <a:pt x="1113" y="296"/>
                  </a:lnTo>
                  <a:lnTo>
                    <a:pt x="1128" y="317"/>
                  </a:lnTo>
                  <a:lnTo>
                    <a:pt x="1140" y="338"/>
                  </a:lnTo>
                  <a:lnTo>
                    <a:pt x="1151" y="360"/>
                  </a:lnTo>
                  <a:lnTo>
                    <a:pt x="1161" y="384"/>
                  </a:lnTo>
                  <a:lnTo>
                    <a:pt x="1169" y="407"/>
                  </a:lnTo>
                  <a:lnTo>
                    <a:pt x="1174" y="431"/>
                  </a:lnTo>
                  <a:lnTo>
                    <a:pt x="1179" y="456"/>
                  </a:lnTo>
                  <a:lnTo>
                    <a:pt x="1182" y="480"/>
                  </a:lnTo>
                  <a:lnTo>
                    <a:pt x="1184" y="505"/>
                  </a:lnTo>
                  <a:lnTo>
                    <a:pt x="1184" y="529"/>
                  </a:lnTo>
                  <a:lnTo>
                    <a:pt x="1183" y="554"/>
                  </a:lnTo>
                  <a:lnTo>
                    <a:pt x="1180" y="579"/>
                  </a:lnTo>
                  <a:lnTo>
                    <a:pt x="1175" y="604"/>
                  </a:lnTo>
                  <a:lnTo>
                    <a:pt x="1170" y="626"/>
                  </a:lnTo>
                  <a:lnTo>
                    <a:pt x="1163" y="650"/>
                  </a:lnTo>
                  <a:lnTo>
                    <a:pt x="1154" y="672"/>
                  </a:lnTo>
                  <a:lnTo>
                    <a:pt x="1144" y="694"/>
                  </a:lnTo>
                  <a:lnTo>
                    <a:pt x="1132" y="714"/>
                  </a:lnTo>
                  <a:lnTo>
                    <a:pt x="1119" y="734"/>
                  </a:lnTo>
                  <a:lnTo>
                    <a:pt x="1105" y="753"/>
                  </a:lnTo>
                  <a:lnTo>
                    <a:pt x="1088" y="770"/>
                  </a:lnTo>
                  <a:lnTo>
                    <a:pt x="1071" y="786"/>
                  </a:lnTo>
                  <a:lnTo>
                    <a:pt x="1053" y="801"/>
                  </a:lnTo>
                  <a:lnTo>
                    <a:pt x="1033" y="813"/>
                  </a:lnTo>
                  <a:lnTo>
                    <a:pt x="1011" y="825"/>
                  </a:lnTo>
                  <a:lnTo>
                    <a:pt x="989" y="834"/>
                  </a:lnTo>
                  <a:lnTo>
                    <a:pt x="965" y="841"/>
                  </a:lnTo>
                  <a:lnTo>
                    <a:pt x="940" y="847"/>
                  </a:lnTo>
                  <a:lnTo>
                    <a:pt x="913" y="851"/>
                  </a:lnTo>
                  <a:lnTo>
                    <a:pt x="885" y="852"/>
                  </a:lnTo>
                  <a:lnTo>
                    <a:pt x="865" y="851"/>
                  </a:lnTo>
                  <a:lnTo>
                    <a:pt x="845" y="849"/>
                  </a:lnTo>
                  <a:lnTo>
                    <a:pt x="825" y="845"/>
                  </a:lnTo>
                  <a:lnTo>
                    <a:pt x="806" y="839"/>
                  </a:lnTo>
                  <a:lnTo>
                    <a:pt x="786" y="832"/>
                  </a:lnTo>
                  <a:lnTo>
                    <a:pt x="768" y="824"/>
                  </a:lnTo>
                  <a:lnTo>
                    <a:pt x="750" y="814"/>
                  </a:lnTo>
                  <a:lnTo>
                    <a:pt x="732" y="804"/>
                  </a:lnTo>
                  <a:lnTo>
                    <a:pt x="714" y="792"/>
                  </a:lnTo>
                  <a:lnTo>
                    <a:pt x="698" y="779"/>
                  </a:lnTo>
                  <a:lnTo>
                    <a:pt x="683" y="764"/>
                  </a:lnTo>
                  <a:lnTo>
                    <a:pt x="668" y="748"/>
                  </a:lnTo>
                  <a:lnTo>
                    <a:pt x="654" y="731"/>
                  </a:lnTo>
                  <a:lnTo>
                    <a:pt x="641" y="714"/>
                  </a:lnTo>
                  <a:lnTo>
                    <a:pt x="630" y="697"/>
                  </a:lnTo>
                  <a:lnTo>
                    <a:pt x="619" y="678"/>
                  </a:lnTo>
                  <a:lnTo>
                    <a:pt x="609" y="657"/>
                  </a:lnTo>
                  <a:lnTo>
                    <a:pt x="601" y="637"/>
                  </a:lnTo>
                  <a:lnTo>
                    <a:pt x="593" y="615"/>
                  </a:lnTo>
                  <a:lnTo>
                    <a:pt x="588" y="594"/>
                  </a:lnTo>
                  <a:lnTo>
                    <a:pt x="583" y="572"/>
                  </a:lnTo>
                  <a:lnTo>
                    <a:pt x="580" y="549"/>
                  </a:lnTo>
                  <a:lnTo>
                    <a:pt x="579" y="525"/>
                  </a:lnTo>
                  <a:lnTo>
                    <a:pt x="579" y="502"/>
                  </a:lnTo>
                  <a:lnTo>
                    <a:pt x="581" y="478"/>
                  </a:lnTo>
                  <a:lnTo>
                    <a:pt x="584" y="453"/>
                  </a:lnTo>
                  <a:lnTo>
                    <a:pt x="589" y="429"/>
                  </a:lnTo>
                  <a:lnTo>
                    <a:pt x="597" y="405"/>
                  </a:lnTo>
                  <a:lnTo>
                    <a:pt x="606" y="380"/>
                  </a:lnTo>
                  <a:lnTo>
                    <a:pt x="617" y="355"/>
                  </a:lnTo>
                  <a:lnTo>
                    <a:pt x="630" y="331"/>
                  </a:lnTo>
                  <a:lnTo>
                    <a:pt x="644" y="306"/>
                  </a:lnTo>
                  <a:lnTo>
                    <a:pt x="614" y="324"/>
                  </a:lnTo>
                  <a:lnTo>
                    <a:pt x="585" y="343"/>
                  </a:lnTo>
                  <a:lnTo>
                    <a:pt x="556" y="363"/>
                  </a:lnTo>
                  <a:lnTo>
                    <a:pt x="530" y="385"/>
                  </a:lnTo>
                  <a:lnTo>
                    <a:pt x="504" y="408"/>
                  </a:lnTo>
                  <a:lnTo>
                    <a:pt x="479" y="431"/>
                  </a:lnTo>
                  <a:lnTo>
                    <a:pt x="456" y="456"/>
                  </a:lnTo>
                  <a:lnTo>
                    <a:pt x="435" y="482"/>
                  </a:lnTo>
                  <a:lnTo>
                    <a:pt x="413" y="510"/>
                  </a:lnTo>
                  <a:lnTo>
                    <a:pt x="393" y="536"/>
                  </a:lnTo>
                  <a:lnTo>
                    <a:pt x="374" y="565"/>
                  </a:lnTo>
                  <a:lnTo>
                    <a:pt x="356" y="594"/>
                  </a:lnTo>
                  <a:lnTo>
                    <a:pt x="339" y="624"/>
                  </a:lnTo>
                  <a:lnTo>
                    <a:pt x="322" y="654"/>
                  </a:lnTo>
                  <a:lnTo>
                    <a:pt x="306" y="685"/>
                  </a:lnTo>
                  <a:lnTo>
                    <a:pt x="291" y="716"/>
                  </a:lnTo>
                  <a:lnTo>
                    <a:pt x="170" y="716"/>
                  </a:lnTo>
                  <a:lnTo>
                    <a:pt x="177" y="702"/>
                  </a:lnTo>
                  <a:lnTo>
                    <a:pt x="183" y="688"/>
                  </a:lnTo>
                  <a:lnTo>
                    <a:pt x="189" y="672"/>
                  </a:lnTo>
                  <a:lnTo>
                    <a:pt x="196" y="657"/>
                  </a:lnTo>
                  <a:lnTo>
                    <a:pt x="203" y="643"/>
                  </a:lnTo>
                  <a:lnTo>
                    <a:pt x="209" y="628"/>
                  </a:lnTo>
                  <a:lnTo>
                    <a:pt x="216" y="614"/>
                  </a:lnTo>
                  <a:lnTo>
                    <a:pt x="224" y="599"/>
                  </a:lnTo>
                  <a:lnTo>
                    <a:pt x="232" y="585"/>
                  </a:lnTo>
                  <a:lnTo>
                    <a:pt x="240" y="569"/>
                  </a:lnTo>
                  <a:lnTo>
                    <a:pt x="248" y="554"/>
                  </a:lnTo>
                  <a:lnTo>
                    <a:pt x="257" y="540"/>
                  </a:lnTo>
                  <a:lnTo>
                    <a:pt x="266" y="525"/>
                  </a:lnTo>
                  <a:lnTo>
                    <a:pt x="275" y="510"/>
                  </a:lnTo>
                  <a:lnTo>
                    <a:pt x="284" y="496"/>
                  </a:lnTo>
                  <a:lnTo>
                    <a:pt x="295" y="481"/>
                  </a:lnTo>
                  <a:lnTo>
                    <a:pt x="306" y="465"/>
                  </a:lnTo>
                  <a:lnTo>
                    <a:pt x="318" y="451"/>
                  </a:lnTo>
                  <a:lnTo>
                    <a:pt x="330" y="435"/>
                  </a:lnTo>
                  <a:lnTo>
                    <a:pt x="343" y="421"/>
                  </a:lnTo>
                  <a:lnTo>
                    <a:pt x="356" y="406"/>
                  </a:lnTo>
                  <a:lnTo>
                    <a:pt x="370" y="391"/>
                  </a:lnTo>
                  <a:lnTo>
                    <a:pt x="385" y="376"/>
                  </a:lnTo>
                  <a:lnTo>
                    <a:pt x="400" y="360"/>
                  </a:lnTo>
                  <a:lnTo>
                    <a:pt x="416" y="345"/>
                  </a:lnTo>
                  <a:lnTo>
                    <a:pt x="433" y="330"/>
                  </a:lnTo>
                  <a:lnTo>
                    <a:pt x="450" y="315"/>
                  </a:lnTo>
                  <a:lnTo>
                    <a:pt x="468" y="299"/>
                  </a:lnTo>
                  <a:lnTo>
                    <a:pt x="487" y="283"/>
                  </a:lnTo>
                  <a:lnTo>
                    <a:pt x="507" y="268"/>
                  </a:lnTo>
                  <a:lnTo>
                    <a:pt x="529" y="252"/>
                  </a:lnTo>
                  <a:lnTo>
                    <a:pt x="551" y="237"/>
                  </a:lnTo>
                  <a:lnTo>
                    <a:pt x="515" y="216"/>
                  </a:lnTo>
                  <a:lnTo>
                    <a:pt x="500" y="225"/>
                  </a:lnTo>
                  <a:lnTo>
                    <a:pt x="484" y="235"/>
                  </a:lnTo>
                  <a:lnTo>
                    <a:pt x="469" y="245"/>
                  </a:lnTo>
                  <a:lnTo>
                    <a:pt x="454" y="256"/>
                  </a:lnTo>
                  <a:lnTo>
                    <a:pt x="440" y="268"/>
                  </a:lnTo>
                  <a:lnTo>
                    <a:pt x="425" y="281"/>
                  </a:lnTo>
                  <a:lnTo>
                    <a:pt x="409" y="294"/>
                  </a:lnTo>
                  <a:lnTo>
                    <a:pt x="395" y="308"/>
                  </a:lnTo>
                  <a:lnTo>
                    <a:pt x="380" y="322"/>
                  </a:lnTo>
                  <a:lnTo>
                    <a:pt x="365" y="336"/>
                  </a:lnTo>
                  <a:lnTo>
                    <a:pt x="351" y="352"/>
                  </a:lnTo>
                  <a:lnTo>
                    <a:pt x="336" y="368"/>
                  </a:lnTo>
                  <a:lnTo>
                    <a:pt x="322" y="384"/>
                  </a:lnTo>
                  <a:lnTo>
                    <a:pt x="308" y="401"/>
                  </a:lnTo>
                  <a:lnTo>
                    <a:pt x="295" y="418"/>
                  </a:lnTo>
                  <a:lnTo>
                    <a:pt x="282" y="434"/>
                  </a:lnTo>
                  <a:lnTo>
                    <a:pt x="269" y="452"/>
                  </a:lnTo>
                  <a:lnTo>
                    <a:pt x="257" y="470"/>
                  </a:lnTo>
                  <a:lnTo>
                    <a:pt x="244" y="488"/>
                  </a:lnTo>
                  <a:lnTo>
                    <a:pt x="232" y="505"/>
                  </a:lnTo>
                  <a:lnTo>
                    <a:pt x="220" y="523"/>
                  </a:lnTo>
                  <a:lnTo>
                    <a:pt x="209" y="541"/>
                  </a:lnTo>
                  <a:lnTo>
                    <a:pt x="198" y="559"/>
                  </a:lnTo>
                  <a:lnTo>
                    <a:pt x="188" y="578"/>
                  </a:lnTo>
                  <a:lnTo>
                    <a:pt x="178" y="596"/>
                  </a:lnTo>
                  <a:lnTo>
                    <a:pt x="169" y="614"/>
                  </a:lnTo>
                  <a:lnTo>
                    <a:pt x="159" y="631"/>
                  </a:lnTo>
                  <a:lnTo>
                    <a:pt x="151" y="649"/>
                  </a:lnTo>
                  <a:lnTo>
                    <a:pt x="143" y="666"/>
                  </a:lnTo>
                  <a:lnTo>
                    <a:pt x="136" y="683"/>
                  </a:lnTo>
                  <a:lnTo>
                    <a:pt x="129" y="700"/>
                  </a:lnTo>
                  <a:lnTo>
                    <a:pt x="124" y="716"/>
                  </a:lnTo>
                  <a:lnTo>
                    <a:pt x="0" y="716"/>
                  </a:lnTo>
                  <a:lnTo>
                    <a:pt x="16" y="677"/>
                  </a:lnTo>
                  <a:lnTo>
                    <a:pt x="33" y="637"/>
                  </a:lnTo>
                  <a:lnTo>
                    <a:pt x="50" y="599"/>
                  </a:lnTo>
                  <a:lnTo>
                    <a:pt x="69" y="561"/>
                  </a:lnTo>
                  <a:lnTo>
                    <a:pt x="88" y="525"/>
                  </a:lnTo>
                  <a:lnTo>
                    <a:pt x="107" y="489"/>
                  </a:lnTo>
                  <a:lnTo>
                    <a:pt x="128" y="454"/>
                  </a:lnTo>
                  <a:lnTo>
                    <a:pt x="149" y="421"/>
                  </a:lnTo>
                  <a:lnTo>
                    <a:pt x="171" y="388"/>
                  </a:lnTo>
                  <a:lnTo>
                    <a:pt x="194" y="356"/>
                  </a:lnTo>
                  <a:lnTo>
                    <a:pt x="219" y="326"/>
                  </a:lnTo>
                  <a:lnTo>
                    <a:pt x="243" y="296"/>
                  </a:lnTo>
                  <a:lnTo>
                    <a:pt x="269" y="267"/>
                  </a:lnTo>
                  <a:lnTo>
                    <a:pt x="295" y="240"/>
                  </a:lnTo>
                  <a:lnTo>
                    <a:pt x="323" y="215"/>
                  </a:lnTo>
                  <a:lnTo>
                    <a:pt x="352" y="190"/>
                  </a:lnTo>
                  <a:lnTo>
                    <a:pt x="381" y="166"/>
                  </a:lnTo>
                  <a:lnTo>
                    <a:pt x="412" y="145"/>
                  </a:lnTo>
                  <a:lnTo>
                    <a:pt x="444" y="124"/>
                  </a:lnTo>
                  <a:lnTo>
                    <a:pt x="476" y="105"/>
                  </a:lnTo>
                  <a:lnTo>
                    <a:pt x="509" y="87"/>
                  </a:lnTo>
                  <a:lnTo>
                    <a:pt x="544" y="71"/>
                  </a:lnTo>
                  <a:lnTo>
                    <a:pt x="581" y="56"/>
                  </a:lnTo>
                  <a:lnTo>
                    <a:pt x="617" y="44"/>
                  </a:lnTo>
                  <a:lnTo>
                    <a:pt x="655" y="33"/>
                  </a:lnTo>
                  <a:lnTo>
                    <a:pt x="694" y="23"/>
                  </a:lnTo>
                  <a:lnTo>
                    <a:pt x="735" y="15"/>
                  </a:lnTo>
                  <a:lnTo>
                    <a:pt x="777" y="9"/>
                  </a:lnTo>
                  <a:lnTo>
                    <a:pt x="819" y="4"/>
                  </a:lnTo>
                  <a:lnTo>
                    <a:pt x="863" y="1"/>
                  </a:lnTo>
                  <a:lnTo>
                    <a:pt x="909" y="0"/>
                  </a:lnTo>
                  <a:lnTo>
                    <a:pt x="956" y="2"/>
                  </a:lnTo>
                  <a:lnTo>
                    <a:pt x="986" y="4"/>
                  </a:lnTo>
                  <a:lnTo>
                    <a:pt x="1016" y="7"/>
                  </a:lnTo>
                  <a:lnTo>
                    <a:pt x="1046" y="12"/>
                  </a:lnTo>
                  <a:lnTo>
                    <a:pt x="1076" y="17"/>
                  </a:lnTo>
                  <a:lnTo>
                    <a:pt x="1106" y="23"/>
                  </a:lnTo>
                  <a:lnTo>
                    <a:pt x="1135" y="30"/>
                  </a:lnTo>
                  <a:lnTo>
                    <a:pt x="1164" y="38"/>
                  </a:lnTo>
                  <a:lnTo>
                    <a:pt x="1192" y="46"/>
                  </a:lnTo>
                  <a:lnTo>
                    <a:pt x="1221" y="54"/>
                  </a:lnTo>
                  <a:lnTo>
                    <a:pt x="1249" y="65"/>
                  </a:lnTo>
                  <a:lnTo>
                    <a:pt x="1278" y="75"/>
                  </a:lnTo>
                  <a:lnTo>
                    <a:pt x="1305" y="87"/>
                  </a:lnTo>
                  <a:lnTo>
                    <a:pt x="1333" y="100"/>
                  </a:lnTo>
                  <a:lnTo>
                    <a:pt x="1359" y="113"/>
                  </a:lnTo>
                  <a:lnTo>
                    <a:pt x="1387" y="127"/>
                  </a:lnTo>
                  <a:lnTo>
                    <a:pt x="1413" y="141"/>
                  </a:lnTo>
                  <a:lnTo>
                    <a:pt x="1440" y="156"/>
                  </a:lnTo>
                  <a:lnTo>
                    <a:pt x="1466" y="171"/>
                  </a:lnTo>
                  <a:lnTo>
                    <a:pt x="1492" y="187"/>
                  </a:lnTo>
                  <a:lnTo>
                    <a:pt x="1518" y="205"/>
                  </a:lnTo>
                  <a:lnTo>
                    <a:pt x="1542" y="223"/>
                  </a:lnTo>
                  <a:lnTo>
                    <a:pt x="1568" y="239"/>
                  </a:lnTo>
                  <a:lnTo>
                    <a:pt x="1592" y="258"/>
                  </a:lnTo>
                  <a:lnTo>
                    <a:pt x="1617" y="277"/>
                  </a:lnTo>
                  <a:lnTo>
                    <a:pt x="1641" y="297"/>
                  </a:lnTo>
                  <a:lnTo>
                    <a:pt x="1665" y="317"/>
                  </a:lnTo>
                  <a:lnTo>
                    <a:pt x="1690" y="336"/>
                  </a:lnTo>
                  <a:lnTo>
                    <a:pt x="1713" y="358"/>
                  </a:lnTo>
                  <a:lnTo>
                    <a:pt x="1736" y="379"/>
                  </a:lnTo>
                  <a:lnTo>
                    <a:pt x="1759" y="400"/>
                  </a:lnTo>
                  <a:lnTo>
                    <a:pt x="1782" y="423"/>
                  </a:lnTo>
                  <a:lnTo>
                    <a:pt x="1804" y="444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1970" name="Freeform 50"/>
            <p:cNvSpPr>
              <a:spLocks/>
            </p:cNvSpPr>
            <p:nvPr/>
          </p:nvSpPr>
          <p:spPr bwMode="auto">
            <a:xfrm>
              <a:off x="2786" y="1211"/>
              <a:ext cx="1265" cy="827"/>
            </a:xfrm>
            <a:custGeom>
              <a:avLst/>
              <a:gdLst/>
              <a:ahLst/>
              <a:cxnLst>
                <a:cxn ang="0">
                  <a:pos x="1263" y="0"/>
                </a:cxn>
                <a:cxn ang="0">
                  <a:pos x="1091" y="8"/>
                </a:cxn>
                <a:cxn ang="0">
                  <a:pos x="936" y="25"/>
                </a:cxn>
                <a:cxn ang="0">
                  <a:pos x="795" y="47"/>
                </a:cxn>
                <a:cxn ang="0">
                  <a:pos x="668" y="76"/>
                </a:cxn>
                <a:cxn ang="0">
                  <a:pos x="554" y="110"/>
                </a:cxn>
                <a:cxn ang="0">
                  <a:pos x="453" y="146"/>
                </a:cxn>
                <a:cxn ang="0">
                  <a:pos x="364" y="185"/>
                </a:cxn>
                <a:cxn ang="0">
                  <a:pos x="288" y="224"/>
                </a:cxn>
                <a:cxn ang="0">
                  <a:pos x="220" y="265"/>
                </a:cxn>
                <a:cxn ang="0">
                  <a:pos x="165" y="304"/>
                </a:cxn>
                <a:cxn ang="0">
                  <a:pos x="117" y="341"/>
                </a:cxn>
                <a:cxn ang="0">
                  <a:pos x="79" y="375"/>
                </a:cxn>
                <a:cxn ang="0">
                  <a:pos x="49" y="405"/>
                </a:cxn>
                <a:cxn ang="0">
                  <a:pos x="26" y="429"/>
                </a:cxn>
                <a:cxn ang="0">
                  <a:pos x="10" y="447"/>
                </a:cxn>
                <a:cxn ang="0">
                  <a:pos x="0" y="457"/>
                </a:cxn>
                <a:cxn ang="0">
                  <a:pos x="19" y="454"/>
                </a:cxn>
                <a:cxn ang="0">
                  <a:pos x="50" y="449"/>
                </a:cxn>
                <a:cxn ang="0">
                  <a:pos x="91" y="441"/>
                </a:cxn>
                <a:cxn ang="0">
                  <a:pos x="143" y="432"/>
                </a:cxn>
                <a:cxn ang="0">
                  <a:pos x="204" y="422"/>
                </a:cxn>
                <a:cxn ang="0">
                  <a:pos x="275" y="417"/>
                </a:cxn>
                <a:cxn ang="0">
                  <a:pos x="352" y="414"/>
                </a:cxn>
                <a:cxn ang="0">
                  <a:pos x="438" y="417"/>
                </a:cxn>
                <a:cxn ang="0">
                  <a:pos x="529" y="427"/>
                </a:cxn>
                <a:cxn ang="0">
                  <a:pos x="624" y="446"/>
                </a:cxn>
                <a:cxn ang="0">
                  <a:pos x="725" y="475"/>
                </a:cxn>
                <a:cxn ang="0">
                  <a:pos x="829" y="516"/>
                </a:cxn>
                <a:cxn ang="0">
                  <a:pos x="936" y="569"/>
                </a:cxn>
                <a:cxn ang="0">
                  <a:pos x="1045" y="637"/>
                </a:cxn>
                <a:cxn ang="0">
                  <a:pos x="1155" y="723"/>
                </a:cxn>
                <a:cxn ang="0">
                  <a:pos x="1264" y="826"/>
                </a:cxn>
              </a:cxnLst>
              <a:rect l="0" t="0" r="r" b="b"/>
              <a:pathLst>
                <a:path w="1265" h="827">
                  <a:moveTo>
                    <a:pt x="1264" y="826"/>
                  </a:moveTo>
                  <a:lnTo>
                    <a:pt x="1263" y="0"/>
                  </a:lnTo>
                  <a:lnTo>
                    <a:pt x="1176" y="3"/>
                  </a:lnTo>
                  <a:lnTo>
                    <a:pt x="1091" y="8"/>
                  </a:lnTo>
                  <a:lnTo>
                    <a:pt x="1012" y="16"/>
                  </a:lnTo>
                  <a:lnTo>
                    <a:pt x="936" y="25"/>
                  </a:lnTo>
                  <a:lnTo>
                    <a:pt x="863" y="35"/>
                  </a:lnTo>
                  <a:lnTo>
                    <a:pt x="795" y="47"/>
                  </a:lnTo>
                  <a:lnTo>
                    <a:pt x="729" y="61"/>
                  </a:lnTo>
                  <a:lnTo>
                    <a:pt x="668" y="76"/>
                  </a:lnTo>
                  <a:lnTo>
                    <a:pt x="609" y="92"/>
                  </a:lnTo>
                  <a:lnTo>
                    <a:pt x="554" y="110"/>
                  </a:lnTo>
                  <a:lnTo>
                    <a:pt x="502" y="127"/>
                  </a:lnTo>
                  <a:lnTo>
                    <a:pt x="453" y="146"/>
                  </a:lnTo>
                  <a:lnTo>
                    <a:pt x="407" y="165"/>
                  </a:lnTo>
                  <a:lnTo>
                    <a:pt x="364" y="185"/>
                  </a:lnTo>
                  <a:lnTo>
                    <a:pt x="324" y="205"/>
                  </a:lnTo>
                  <a:lnTo>
                    <a:pt x="288" y="224"/>
                  </a:lnTo>
                  <a:lnTo>
                    <a:pt x="252" y="245"/>
                  </a:lnTo>
                  <a:lnTo>
                    <a:pt x="220" y="265"/>
                  </a:lnTo>
                  <a:lnTo>
                    <a:pt x="191" y="285"/>
                  </a:lnTo>
                  <a:lnTo>
                    <a:pt x="165" y="304"/>
                  </a:lnTo>
                  <a:lnTo>
                    <a:pt x="140" y="323"/>
                  </a:lnTo>
                  <a:lnTo>
                    <a:pt x="117" y="341"/>
                  </a:lnTo>
                  <a:lnTo>
                    <a:pt x="97" y="359"/>
                  </a:lnTo>
                  <a:lnTo>
                    <a:pt x="79" y="375"/>
                  </a:lnTo>
                  <a:lnTo>
                    <a:pt x="63" y="390"/>
                  </a:lnTo>
                  <a:lnTo>
                    <a:pt x="49" y="405"/>
                  </a:lnTo>
                  <a:lnTo>
                    <a:pt x="37" y="417"/>
                  </a:lnTo>
                  <a:lnTo>
                    <a:pt x="26" y="429"/>
                  </a:lnTo>
                  <a:lnTo>
                    <a:pt x="18" y="439"/>
                  </a:lnTo>
                  <a:lnTo>
                    <a:pt x="10" y="447"/>
                  </a:lnTo>
                  <a:lnTo>
                    <a:pt x="4" y="453"/>
                  </a:lnTo>
                  <a:lnTo>
                    <a:pt x="0" y="457"/>
                  </a:lnTo>
                  <a:lnTo>
                    <a:pt x="8" y="456"/>
                  </a:lnTo>
                  <a:lnTo>
                    <a:pt x="19" y="454"/>
                  </a:lnTo>
                  <a:lnTo>
                    <a:pt x="33" y="453"/>
                  </a:lnTo>
                  <a:lnTo>
                    <a:pt x="50" y="449"/>
                  </a:lnTo>
                  <a:lnTo>
                    <a:pt x="69" y="445"/>
                  </a:lnTo>
                  <a:lnTo>
                    <a:pt x="91" y="441"/>
                  </a:lnTo>
                  <a:lnTo>
                    <a:pt x="116" y="436"/>
                  </a:lnTo>
                  <a:lnTo>
                    <a:pt x="143" y="432"/>
                  </a:lnTo>
                  <a:lnTo>
                    <a:pt x="173" y="427"/>
                  </a:lnTo>
                  <a:lnTo>
                    <a:pt x="204" y="422"/>
                  </a:lnTo>
                  <a:lnTo>
                    <a:pt x="239" y="419"/>
                  </a:lnTo>
                  <a:lnTo>
                    <a:pt x="275" y="417"/>
                  </a:lnTo>
                  <a:lnTo>
                    <a:pt x="313" y="415"/>
                  </a:lnTo>
                  <a:lnTo>
                    <a:pt x="352" y="414"/>
                  </a:lnTo>
                  <a:lnTo>
                    <a:pt x="394" y="415"/>
                  </a:lnTo>
                  <a:lnTo>
                    <a:pt x="438" y="417"/>
                  </a:lnTo>
                  <a:lnTo>
                    <a:pt x="482" y="422"/>
                  </a:lnTo>
                  <a:lnTo>
                    <a:pt x="529" y="427"/>
                  </a:lnTo>
                  <a:lnTo>
                    <a:pt x="575" y="436"/>
                  </a:lnTo>
                  <a:lnTo>
                    <a:pt x="624" y="446"/>
                  </a:lnTo>
                  <a:lnTo>
                    <a:pt x="674" y="459"/>
                  </a:lnTo>
                  <a:lnTo>
                    <a:pt x="725" y="475"/>
                  </a:lnTo>
                  <a:lnTo>
                    <a:pt x="777" y="494"/>
                  </a:lnTo>
                  <a:lnTo>
                    <a:pt x="829" y="516"/>
                  </a:lnTo>
                  <a:lnTo>
                    <a:pt x="882" y="540"/>
                  </a:lnTo>
                  <a:lnTo>
                    <a:pt x="936" y="569"/>
                  </a:lnTo>
                  <a:lnTo>
                    <a:pt x="990" y="602"/>
                  </a:lnTo>
                  <a:lnTo>
                    <a:pt x="1045" y="637"/>
                  </a:lnTo>
                  <a:lnTo>
                    <a:pt x="1099" y="678"/>
                  </a:lnTo>
                  <a:lnTo>
                    <a:pt x="1155" y="723"/>
                  </a:lnTo>
                  <a:lnTo>
                    <a:pt x="1209" y="772"/>
                  </a:lnTo>
                  <a:lnTo>
                    <a:pt x="1264" y="826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1954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903817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5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3817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56" name="Rectangle 3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 dirty="0"/>
          </a:p>
        </p:txBody>
      </p:sp>
      <p:sp>
        <p:nvSpPr>
          <p:cNvPr id="81957" name="Rectangle 3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752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81958" name="Rectangle 3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838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SzPct val="75000"/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ü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microsoft.com/office/2007/relationships/diagramDrawing" Target="../diagrams/drawing6.xml"/><Relationship Id="rId3" Type="http://schemas.microsoft.com/office/2007/relationships/hdphoto" Target="../media/hdphoto1.wdp"/><Relationship Id="rId7" Type="http://schemas.openxmlformats.org/officeDocument/2006/relationships/diagramColors" Target="../diagrams/colors5.xml"/><Relationship Id="rId12" Type="http://schemas.openxmlformats.org/officeDocument/2006/relationships/diagramColors" Target="../diagrams/colors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11" Type="http://schemas.openxmlformats.org/officeDocument/2006/relationships/diagramQuickStyle" Target="../diagrams/quickStyle6.xml"/><Relationship Id="rId5" Type="http://schemas.openxmlformats.org/officeDocument/2006/relationships/diagramLayout" Target="../diagrams/layout5.xml"/><Relationship Id="rId10" Type="http://schemas.openxmlformats.org/officeDocument/2006/relationships/diagramLayout" Target="../diagrams/layout6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microsoft.com/office/2007/relationships/hdphoto" Target="../media/hdphoto1.wdp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tif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C2CC2D0-5240-C4FA-ABF2-9207B58AD4E3}"/>
              </a:ext>
            </a:extLst>
          </p:cNvPr>
          <p:cNvGrpSpPr/>
          <p:nvPr/>
        </p:nvGrpSpPr>
        <p:grpSpPr>
          <a:xfrm>
            <a:off x="-586814" y="-262786"/>
            <a:ext cx="12906997" cy="7449797"/>
            <a:chOff x="0" y="0"/>
            <a:chExt cx="13132811" cy="68607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034682B-F35C-263D-239D-60BA213AA9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3E36882-C8BE-9340-CC58-F132E75000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4EFFE45-ABB1-893A-A0D6-DB94BDFEFB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A350963-D8AD-46CF-5D8E-32575F5C49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9F346D1-49C4-DAC0-0A92-45F996E3A4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9DDA55A-9DE0-25AE-B977-83F03F51DD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A3C40FC-17F1-4875-492F-53A0CCB748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D36C761-F983-9A99-5D69-AC9FC8E0F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43C0404-B8A7-6785-0A99-D336F44FC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301B32C-67EA-A692-93E1-B5380DCE9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BE4D1EF-80EC-E96B-9AB2-E81286FCA2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E85C291-A7CF-C3A8-4244-8A30A8163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6840F0C-0C00-D0A6-7041-3F45708AD1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DFD24551-EFAF-54CF-B767-433353AC00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A6E4565-5EFF-3EFD-7D13-4C9F0D99A1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09DCBFF2-0110-1796-620C-C7D9522B89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17494B9-647F-D225-D6C9-739CA2C3D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95903BE-CAAD-57BC-087A-00644E7970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817" y="1977736"/>
            <a:ext cx="103632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50076" y="574049"/>
            <a:ext cx="5256400" cy="59093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C59A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dirty="0">
              <a:solidFill>
                <a:srgbClr val="C59A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C59A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Laser Trabeculoplasty: Analysis of the IRIS Registry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astering the Art of French Cooking, Volume 1 eBook by Julia Child - EPUB  Book | Rakuten Kobo United Stat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5" t="66368" r="35361" b="26919"/>
          <a:stretch/>
        </p:blipFill>
        <p:spPr bwMode="auto">
          <a:xfrm>
            <a:off x="1767128" y="5620194"/>
            <a:ext cx="2427606" cy="84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110451" y="1925316"/>
            <a:ext cx="5483809" cy="3077766"/>
          </a:xfrm>
          <a:prstGeom prst="rect">
            <a:avLst/>
          </a:prstGeom>
          <a:solidFill>
            <a:srgbClr val="00A59E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 Chen Peter Chang M.D.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Professor of Ophthalmology,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Pediatrics and Human Genetics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Bascom Palmer Eye Institute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Miami, FL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FA3A23-9386-9574-25C7-3800593EB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822" y="976195"/>
            <a:ext cx="3405571" cy="11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9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A80DB-B12B-2A8A-4ADB-77DCD9EB8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384082-FB72-1ED9-9193-10A4D0033F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D4398F-A824-7AC5-37EB-C702376EFB23}"/>
              </a:ext>
            </a:extLst>
          </p:cNvPr>
          <p:cNvSpPr txBox="1"/>
          <p:nvPr/>
        </p:nvSpPr>
        <p:spPr>
          <a:xfrm>
            <a:off x="442451" y="2849494"/>
            <a:ext cx="777494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Randomized clinical trial</a:t>
            </a:r>
          </a:p>
          <a:p>
            <a:endParaRPr lang="en-US" sz="2400" dirty="0"/>
          </a:p>
          <a:p>
            <a:r>
              <a:rPr lang="en-US" sz="2400" dirty="0"/>
              <a:t>N = 39, POAG</a:t>
            </a:r>
          </a:p>
          <a:p>
            <a:r>
              <a:rPr lang="en-US" sz="2400" dirty="0"/>
              <a:t>Meds (20) vs laser (19) as PRIMARY therapy</a:t>
            </a:r>
          </a:p>
          <a:p>
            <a:endParaRPr lang="en-US" sz="2400" dirty="0"/>
          </a:p>
          <a:p>
            <a:r>
              <a:rPr lang="en-US" sz="2400" dirty="0"/>
              <a:t>Follow up – 5 years</a:t>
            </a:r>
          </a:p>
          <a:p>
            <a:endParaRPr lang="en-US" sz="2400" dirty="0"/>
          </a:p>
          <a:p>
            <a:r>
              <a:rPr lang="en-US" sz="2400" dirty="0"/>
              <a:t>No difference in IOP reduction or glaucoma progression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7C3CF5-79C4-65B3-312C-1D5664150A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891" t="13549" r="33417" b="56021"/>
          <a:stretch/>
        </p:blipFill>
        <p:spPr>
          <a:xfrm>
            <a:off x="442451" y="412953"/>
            <a:ext cx="5523271" cy="208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36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03965-A524-7F0E-6BDC-57D0AFD48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9A523A-B411-544A-E0DC-386B1A2382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AFAF1A-1DBC-1065-6CA9-79FC5C22C8DB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68451A3-3BCB-C3D5-5522-840BEFA1CA66}"/>
              </a:ext>
            </a:extLst>
          </p:cNvPr>
          <p:cNvGraphicFramePr/>
          <p:nvPr/>
        </p:nvGraphicFramePr>
        <p:xfrm>
          <a:off x="9846820" y="71966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410188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D4A6B-AF44-23C7-64EF-0705DCF7F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7FCB08-2497-6591-378E-9C491D7BC2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81F15BE-BDFB-3C59-8020-DE244AC194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1159460"/>
              </p:ext>
            </p:extLst>
          </p:nvPr>
        </p:nvGraphicFramePr>
        <p:xfrm>
          <a:off x="-5238231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9C247A7-BC57-7093-9D37-631FD2E9C5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858599"/>
              </p:ext>
            </p:extLst>
          </p:nvPr>
        </p:nvGraphicFramePr>
        <p:xfrm>
          <a:off x="2576589" y="71966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7954981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41F76-F1F7-5296-5BB5-1AF7B560E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6AD69CD-F592-7491-02AE-E25B9E3719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6AD3CA-3415-7163-F5FF-A64BDDEE4665}"/>
              </a:ext>
            </a:extLst>
          </p:cNvPr>
          <p:cNvSpPr txBox="1"/>
          <p:nvPr/>
        </p:nvSpPr>
        <p:spPr>
          <a:xfrm>
            <a:off x="442451" y="2849494"/>
            <a:ext cx="744069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Randomized clinical trial</a:t>
            </a:r>
          </a:p>
          <a:p>
            <a:endParaRPr lang="en-US" sz="2400" dirty="0"/>
          </a:p>
          <a:p>
            <a:r>
              <a:rPr lang="en-US" sz="2400" dirty="0"/>
              <a:t>N = 271, POAG in both eyes</a:t>
            </a:r>
          </a:p>
          <a:p>
            <a:r>
              <a:rPr lang="en-US" sz="2400" dirty="0"/>
              <a:t>One eye ALT, fellow eye timolol 0.5%</a:t>
            </a:r>
          </a:p>
          <a:p>
            <a:endParaRPr lang="en-US" sz="2400" dirty="0"/>
          </a:p>
          <a:p>
            <a:r>
              <a:rPr lang="en-US" sz="2400" dirty="0"/>
              <a:t>Follow up – 2 years</a:t>
            </a:r>
          </a:p>
          <a:p>
            <a:endParaRPr lang="en-US" sz="2400" dirty="0"/>
          </a:p>
          <a:p>
            <a:r>
              <a:rPr lang="en-US" sz="2400" dirty="0"/>
              <a:t>Laser eyes – lower IOP, fewer meds</a:t>
            </a:r>
          </a:p>
          <a:p>
            <a:r>
              <a:rPr lang="en-US" sz="2400" dirty="0"/>
              <a:t>No difference in glaucoma progression between eyes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2567AB-4022-0250-7DA0-EECA61AB86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254" t="12473" r="32915" b="58172"/>
          <a:stretch/>
        </p:blipFill>
        <p:spPr>
          <a:xfrm>
            <a:off x="442451" y="412953"/>
            <a:ext cx="5434781" cy="201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5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BE816-B480-9889-D85A-9084E330D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DD5295-5A56-7107-07B9-BED76936A4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5E3C2E-5B92-4504-A69B-76BF4DA39304}"/>
              </a:ext>
            </a:extLst>
          </p:cNvPr>
          <p:cNvSpPr txBox="1"/>
          <p:nvPr/>
        </p:nvSpPr>
        <p:spPr>
          <a:xfrm>
            <a:off x="442451" y="2849494"/>
            <a:ext cx="93233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Randomized clinical trial</a:t>
            </a:r>
          </a:p>
          <a:p>
            <a:endParaRPr lang="en-US" sz="2400" dirty="0"/>
          </a:p>
          <a:p>
            <a:r>
              <a:rPr lang="en-US" sz="2400" dirty="0"/>
              <a:t>N = 524, OAG or OHTN</a:t>
            </a:r>
          </a:p>
          <a:p>
            <a:r>
              <a:rPr lang="en-US" sz="2400" dirty="0"/>
              <a:t>SLT vs meds as primary therapy</a:t>
            </a:r>
          </a:p>
          <a:p>
            <a:endParaRPr lang="en-US" sz="2400" dirty="0"/>
          </a:p>
          <a:p>
            <a:r>
              <a:rPr lang="en-US" sz="2400" dirty="0"/>
              <a:t>Follow up – 6 years</a:t>
            </a:r>
          </a:p>
          <a:p>
            <a:endParaRPr lang="en-US" sz="2400" dirty="0"/>
          </a:p>
          <a:p>
            <a:r>
              <a:rPr lang="en-US" sz="2400" dirty="0"/>
              <a:t>Laser eyes – fewer symptoms, fewer progressions, fewer surgeries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211F3A-0407-3A76-E7D8-CD65EABB873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533" t="44301" r="32627" b="15054"/>
          <a:stretch/>
        </p:blipFill>
        <p:spPr>
          <a:xfrm>
            <a:off x="439864" y="412953"/>
            <a:ext cx="5641388" cy="278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97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04E68B-0E3B-1F1B-13D7-4E16E2C74B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87DCAE-EF5A-43FD-8A47-5E46B5C88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Laser </a:t>
            </a:r>
            <a:r>
              <a:rPr lang="en-US" dirty="0" err="1">
                <a:effectLst/>
                <a:cs typeface="Times New Roman" panose="02020603050405020304" pitchFamily="18" charset="0"/>
              </a:rPr>
              <a:t>trabeculoplsty</a:t>
            </a:r>
            <a:r>
              <a:rPr lang="en-US" dirty="0">
                <a:effectLst/>
                <a:cs typeface="Times New Roman" panose="02020603050405020304" pitchFamily="18" charset="0"/>
              </a:rPr>
              <a:t> (LTP)…</a:t>
            </a:r>
          </a:p>
        </p:txBody>
      </p:sp>
      <p:pic>
        <p:nvPicPr>
          <p:cNvPr id="5" name="Picture 4" descr="A picture containing microscope&#10;&#10;Description automatically generated">
            <a:extLst>
              <a:ext uri="{FF2B5EF4-FFF2-40B4-BE49-F238E27FC236}">
                <a16:creationId xmlns:a16="http://schemas.microsoft.com/office/drawing/2014/main" id="{88E77CA3-74A2-45FC-8F8A-3E80BF2B0B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2"/>
          <a:stretch/>
        </p:blipFill>
        <p:spPr>
          <a:xfrm flipH="1">
            <a:off x="181226" y="1907095"/>
            <a:ext cx="5515315" cy="334760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BD7C5E3-903B-6A22-2375-1B087B305B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32"/>
          <a:stretch/>
        </p:blipFill>
        <p:spPr bwMode="auto">
          <a:xfrm>
            <a:off x="5767554" y="1907095"/>
            <a:ext cx="3307541" cy="182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3D8A82-B0CB-EEF9-6FCC-BD04D50C3024}"/>
              </a:ext>
            </a:extLst>
          </p:cNvPr>
          <p:cNvSpPr txBox="1"/>
          <p:nvPr/>
        </p:nvSpPr>
        <p:spPr>
          <a:xfrm>
            <a:off x="6085417" y="4123320"/>
            <a:ext cx="47404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Does it work?</a:t>
            </a:r>
          </a:p>
          <a:p>
            <a:r>
              <a:rPr lang="en-US" sz="2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How long does the effect last?</a:t>
            </a:r>
          </a:p>
          <a:p>
            <a:r>
              <a:rPr lang="en-US" sz="2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Who should not have LTP?</a:t>
            </a:r>
          </a:p>
          <a:p>
            <a:r>
              <a:rPr lang="en-US" sz="2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Does it help reduce medications?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CBC208-561F-EA99-D100-294E31EB83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253" t="49595" r="54966" b="22468"/>
          <a:stretch/>
        </p:blipFill>
        <p:spPr>
          <a:xfrm>
            <a:off x="9146107" y="1890512"/>
            <a:ext cx="2864667" cy="192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95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56E01-1B55-6A36-875B-FECF33888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BB97C6-95FC-06D3-9494-3052CEA237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501455-5D2D-C509-C305-A2217E828012}"/>
              </a:ext>
            </a:extLst>
          </p:cNvPr>
          <p:cNvGraphicFramePr>
            <a:graphicFrameLocks noGrp="1"/>
          </p:cNvGraphicFramePr>
          <p:nvPr/>
        </p:nvGraphicFramePr>
        <p:xfrm>
          <a:off x="2466327" y="2956560"/>
          <a:ext cx="725934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82">
                  <a:extLst>
                    <a:ext uri="{9D8B030D-6E8A-4147-A177-3AD203B41FA5}">
                      <a16:colId xmlns:a16="http://schemas.microsoft.com/office/drawing/2014/main" val="28557608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708523576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2820884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Background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What is IRIS Registry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The Study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6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79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5F628-4387-F367-DBA2-E4FE822C6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A91828-CC4E-E093-7125-EC51375038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7AE5294-FF8F-D730-35A1-8F5536ACD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71446"/>
              </p:ext>
            </p:extLst>
          </p:nvPr>
        </p:nvGraphicFramePr>
        <p:xfrm>
          <a:off x="2466327" y="2956560"/>
          <a:ext cx="725934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82">
                  <a:extLst>
                    <a:ext uri="{9D8B030D-6E8A-4147-A177-3AD203B41FA5}">
                      <a16:colId xmlns:a16="http://schemas.microsoft.com/office/drawing/2014/main" val="28557608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708523576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2820884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Background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What is IRIS Registry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The Study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6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350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E0EB43-9814-FE95-4D73-291656C491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C1D2F5-D3B7-40ED-B5CF-CC6ED22CF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80" t="15661" r="22769" b="51323"/>
          <a:stretch/>
        </p:blipFill>
        <p:spPr>
          <a:xfrm>
            <a:off x="304801" y="639887"/>
            <a:ext cx="4151086" cy="17222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C37DE4-9803-4245-99AB-02206B3413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376" t="18413" r="27778" b="34921"/>
          <a:stretch/>
        </p:blipFill>
        <p:spPr>
          <a:xfrm>
            <a:off x="4717143" y="1055781"/>
            <a:ext cx="7170057" cy="5461133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38C8EA9-B26B-4C0A-94DC-9CBD6123E494}"/>
              </a:ext>
            </a:extLst>
          </p:cNvPr>
          <p:cNvSpPr/>
          <p:nvPr/>
        </p:nvSpPr>
        <p:spPr bwMode="auto">
          <a:xfrm>
            <a:off x="5021217" y="2177143"/>
            <a:ext cx="1393372" cy="1306286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8582F42-6AFB-41B5-AA99-066DE095C044}"/>
              </a:ext>
            </a:extLst>
          </p:cNvPr>
          <p:cNvSpPr/>
          <p:nvPr/>
        </p:nvSpPr>
        <p:spPr bwMode="auto">
          <a:xfrm>
            <a:off x="5021217" y="3786347"/>
            <a:ext cx="1393372" cy="1306286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2982006-AB21-4451-AB2C-451C0B321874}"/>
              </a:ext>
            </a:extLst>
          </p:cNvPr>
          <p:cNvSpPr/>
          <p:nvPr/>
        </p:nvSpPr>
        <p:spPr bwMode="auto">
          <a:xfrm>
            <a:off x="9186817" y="3125947"/>
            <a:ext cx="1393372" cy="1306286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9AB47E-C9C8-439C-B1BB-EEE61619122E}"/>
              </a:ext>
            </a:extLst>
          </p:cNvPr>
          <p:cNvSpPr txBox="1"/>
          <p:nvPr/>
        </p:nvSpPr>
        <p:spPr>
          <a:xfrm>
            <a:off x="290285" y="2319555"/>
            <a:ext cx="428171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rgbClr val="FFFF00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r>
              <a:rPr lang="en-US" sz="28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</a:rPr>
              <a:t>As of January 1, 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15,010 providers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2,885 practices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753 million visits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83 million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unique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+mj-lt"/>
            </a:endParaRPr>
          </a:p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What is the outcome of LTP?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6134470" y="3125947"/>
            <a:ext cx="1216241" cy="496142"/>
          </a:xfrm>
          <a:prstGeom prst="rect">
            <a:avLst/>
          </a:prstGeom>
          <a:solidFill>
            <a:srgbClr val="00B05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5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F58E3-AE78-0022-C938-86B97DCF6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F7F173-7F6B-7558-0DC6-C33F6CAE6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D45944-5B67-2EB2-F478-66174BC2F02C}"/>
              </a:ext>
            </a:extLst>
          </p:cNvPr>
          <p:cNvGraphicFramePr>
            <a:graphicFrameLocks noGrp="1"/>
          </p:cNvGraphicFramePr>
          <p:nvPr/>
        </p:nvGraphicFramePr>
        <p:xfrm>
          <a:off x="2466327" y="2956560"/>
          <a:ext cx="725934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82">
                  <a:extLst>
                    <a:ext uri="{9D8B030D-6E8A-4147-A177-3AD203B41FA5}">
                      <a16:colId xmlns:a16="http://schemas.microsoft.com/office/drawing/2014/main" val="28557608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708523576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2820884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Background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What is IRIS Registry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The Study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6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723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A9BE7044-5C43-B039-7389-28D2EA13C65B}"/>
              </a:ext>
            </a:extLst>
          </p:cNvPr>
          <p:cNvGrpSpPr/>
          <p:nvPr/>
        </p:nvGrpSpPr>
        <p:grpSpPr>
          <a:xfrm>
            <a:off x="-586814" y="-262786"/>
            <a:ext cx="12906997" cy="7449797"/>
            <a:chOff x="0" y="0"/>
            <a:chExt cx="13132811" cy="6860794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5C60294-89BB-D41A-2D94-59BFEC4E59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ABF5BDCA-A54B-4637-4D73-38A1EDA00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A94E1F1-E0DC-BC49-88FA-30EAEE28BC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1AB0536-27E0-5D48-D28D-AF3B40912D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B3DA6EA-C643-31D8-906C-BAF38B735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B6B1DED3-7802-CF63-4132-8C9C05254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91E30238-FD19-B330-8041-61AA1E2C1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24E211B-0251-6C80-7C41-1E79E9244C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7B58F713-F2E7-2C1B-4BA5-52BFCEDE63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C74AF43-F2D6-1A11-52E6-905297EA94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D41C5F5E-71D5-4CB6-6314-06A954B578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B692AE2-B5E8-EBE7-2577-28861C2B12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0DF2BF89-634D-A746-808D-1844DE3A30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8CD98D4-5207-D74B-4DAB-FA10919E9A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AF7ABA9-A12D-EE30-9605-CAA2268B14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23E1AB5D-2F09-9348-2BF1-396A20B52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3305889-2F12-E1B1-7855-903619A14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0795CBE-A582-1100-4999-EFD5865B93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938816" y="1347588"/>
            <a:ext cx="10293202" cy="3477875"/>
          </a:xfrm>
          <a:prstGeom prst="rect">
            <a:avLst/>
          </a:prstGeom>
          <a:solidFill>
            <a:srgbClr val="00A59E">
              <a:alpha val="50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FINANCIAL DISCLOSURES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Clinical Decisions in Glaucoma, 2nd Ed. – 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Research to Prevent Blindness – 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American Academy of Ophthalmology – S</a:t>
            </a:r>
          </a:p>
        </p:txBody>
      </p:sp>
    </p:spTree>
    <p:extLst>
      <p:ext uri="{BB962C8B-B14F-4D97-AF65-F5344CB8AC3E}">
        <p14:creationId xmlns:p14="http://schemas.microsoft.com/office/powerpoint/2010/main" val="949881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4AB4D-2E62-8A57-76C3-69B32E190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5AE34C-84E9-EEBE-C4F5-BCD6277B53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B45914-144C-86A0-3341-03E054E2E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946680"/>
              </p:ext>
            </p:extLst>
          </p:nvPr>
        </p:nvGraphicFramePr>
        <p:xfrm>
          <a:off x="2466327" y="2956560"/>
          <a:ext cx="725934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82">
                  <a:extLst>
                    <a:ext uri="{9D8B030D-6E8A-4147-A177-3AD203B41FA5}">
                      <a16:colId xmlns:a16="http://schemas.microsoft.com/office/drawing/2014/main" val="28557608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708523576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2820884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Background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What is IRIS Registry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The Study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6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8157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A56C53-5EEF-7735-1DF2-A37AB1CF0B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C216C0-88D1-468C-B2ED-585BDFB04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6F45B-6E3B-4215-8ED5-1EBAF99A2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Date range – January 1, 2013 to August 31, 2018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IRIS Registry – 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All eyes with procedural code for LTP (65855) + glaucoma diagnosis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Excluded if 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No LTP laterality in patient with two seeing eyes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No pretreatment baseline IOP measurements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Eyes with angle-closure diagnostic codes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Eyes with no light perception</a:t>
            </a:r>
          </a:p>
        </p:txBody>
      </p:sp>
    </p:spTree>
    <p:extLst>
      <p:ext uri="{BB962C8B-B14F-4D97-AF65-F5344CB8AC3E}">
        <p14:creationId xmlns:p14="http://schemas.microsoft.com/office/powerpoint/2010/main" val="3909159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28E569-0C26-6866-0FEA-C569EA5CA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C216C0-88D1-468C-B2ED-585BDFB04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6F45B-6E3B-4215-8ED5-1EBAF99A2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Baseline IOP – average of the immediate two IOP measurements prior to treatment date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Outcomes groups – 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“Response unknown” 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“Nonresponders” 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“Responders”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294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3516F6-8FBD-D0F4-09A7-15BC16810E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ECCAEE-4DC8-EB54-8657-90016343AE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731" t="16894" r="20205" b="49234"/>
          <a:stretch/>
        </p:blipFill>
        <p:spPr>
          <a:xfrm>
            <a:off x="588268" y="338796"/>
            <a:ext cx="8733663" cy="45795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26D6C4C-1619-31DE-F148-381D2AA0475F}"/>
              </a:ext>
            </a:extLst>
          </p:cNvPr>
          <p:cNvSpPr txBox="1"/>
          <p:nvPr/>
        </p:nvSpPr>
        <p:spPr>
          <a:xfrm>
            <a:off x="2096471" y="5806432"/>
            <a:ext cx="3108543" cy="646331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1. Survival analysis of failure</a:t>
            </a:r>
          </a:p>
          <a:p>
            <a:r>
              <a:rPr lang="en-US" dirty="0">
                <a:solidFill>
                  <a:schemeClr val="bg2"/>
                </a:solidFill>
              </a:rPr>
              <a:t>2. Medication-free survival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02F310-D112-A777-184E-1D5E89F3FED8}"/>
              </a:ext>
            </a:extLst>
          </p:cNvPr>
          <p:cNvSpPr txBox="1"/>
          <p:nvPr/>
        </p:nvSpPr>
        <p:spPr>
          <a:xfrm>
            <a:off x="6588640" y="5944931"/>
            <a:ext cx="2313454" cy="369332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Medication reduction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37E3FB5-D243-D3BF-BC49-A6C095498187}"/>
              </a:ext>
            </a:extLst>
          </p:cNvPr>
          <p:cNvCxnSpPr/>
          <p:nvPr/>
        </p:nvCxnSpPr>
        <p:spPr bwMode="auto">
          <a:xfrm>
            <a:off x="3602182" y="4987636"/>
            <a:ext cx="0" cy="762000"/>
          </a:xfrm>
          <a:prstGeom prst="straightConnector1">
            <a:avLst/>
          </a:prstGeom>
          <a:solidFill>
            <a:schemeClr val="accent1"/>
          </a:solidFill>
          <a:ln w="101600" cap="flat" cmpd="sng" algn="ctr">
            <a:solidFill>
              <a:schemeClr val="bg2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E5E78E1-F8F8-C994-0ECD-B8E08891AB4C}"/>
              </a:ext>
            </a:extLst>
          </p:cNvPr>
          <p:cNvCxnSpPr>
            <a:cxnSpLocks/>
          </p:cNvCxnSpPr>
          <p:nvPr/>
        </p:nvCxnSpPr>
        <p:spPr bwMode="auto">
          <a:xfrm>
            <a:off x="7807036" y="4225636"/>
            <a:ext cx="0" cy="1524000"/>
          </a:xfrm>
          <a:prstGeom prst="straightConnector1">
            <a:avLst/>
          </a:prstGeom>
          <a:solidFill>
            <a:schemeClr val="accent1"/>
          </a:solidFill>
          <a:ln w="101600" cap="flat" cmpd="sng" algn="ctr">
            <a:solidFill>
              <a:schemeClr val="bg2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9072585-1675-A43C-1AC8-846C7A9CED56}"/>
              </a:ext>
            </a:extLst>
          </p:cNvPr>
          <p:cNvSpPr/>
          <p:nvPr/>
        </p:nvSpPr>
        <p:spPr bwMode="auto">
          <a:xfrm rot="21095410">
            <a:off x="2351461" y="3172126"/>
            <a:ext cx="6735258" cy="2023592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C5D835-B889-13FD-5BCE-CA1C16647A3C}"/>
              </a:ext>
            </a:extLst>
          </p:cNvPr>
          <p:cNvSpPr txBox="1"/>
          <p:nvPr/>
        </p:nvSpPr>
        <p:spPr>
          <a:xfrm>
            <a:off x="4534232" y="4183922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Comparison: </a:t>
            </a:r>
          </a:p>
          <a:p>
            <a:r>
              <a:rPr lang="en-US" dirty="0">
                <a:solidFill>
                  <a:schemeClr val="bg2"/>
                </a:solidFill>
              </a:rPr>
              <a:t>Risk factors for </a:t>
            </a:r>
            <a:r>
              <a:rPr lang="en-US" dirty="0" err="1">
                <a:solidFill>
                  <a:schemeClr val="bg2"/>
                </a:solidFill>
              </a:rPr>
              <a:t>nonresponder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2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6823FC-1C33-BBE5-2ABC-20E755EDAE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C216C0-88D1-468C-B2ED-585BDFB04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6F45B-6E3B-4215-8ED5-1EBAF99A2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Failure event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After 8 weeks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Any IOP reading that is above 80% of baseline IOP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Censoring event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Addition of IOP-lowering meds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Any IOP-lowering procedures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Cataract surgery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Reaching end of follow up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885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7F2666-DE35-949D-2CBD-0B07FACD6E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2" b="30303"/>
          <a:stretch/>
        </p:blipFill>
        <p:spPr>
          <a:xfrm>
            <a:off x="3556460" y="184032"/>
            <a:ext cx="5079079" cy="648993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670D9A6-D9DF-40E3-A966-531D6A0149B2}"/>
              </a:ext>
            </a:extLst>
          </p:cNvPr>
          <p:cNvSpPr/>
          <p:nvPr/>
        </p:nvSpPr>
        <p:spPr bwMode="auto">
          <a:xfrm>
            <a:off x="6667137" y="5367681"/>
            <a:ext cx="1393372" cy="1306286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642799-FFE8-4332-A2A6-8E70FAF5FCAD}"/>
              </a:ext>
            </a:extLst>
          </p:cNvPr>
          <p:cNvSpPr txBox="1">
            <a:spLocks/>
          </p:cNvSpPr>
          <p:nvPr/>
        </p:nvSpPr>
        <p:spPr>
          <a:xfrm>
            <a:off x="903817" y="609600"/>
            <a:ext cx="2205143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en-US" kern="0" dirty="0">
                <a:effectLst/>
                <a:cs typeface="Times New Roman" panose="02020603050405020304" pitchFamily="18" charset="0"/>
              </a:rPr>
              <a:t>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67" t="60275" r="10100" b="33833"/>
          <a:stretch/>
        </p:blipFill>
        <p:spPr>
          <a:xfrm>
            <a:off x="9007732" y="3282202"/>
            <a:ext cx="2654043" cy="14421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9601200" y="4181475"/>
            <a:ext cx="1485900" cy="333375"/>
          </a:xfrm>
          <a:prstGeom prst="rect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60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386A45-B9AF-1CCA-5049-5D3BAEC82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642799-FFE8-4332-A2A6-8E70FAF5F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Results – baseline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5A195-2EEA-4DCA-A939-2A957B455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380,957 eyes were included for analysis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74.7% &gt; 65 years of age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56% female; 64.8% white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73.1% POAG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Baseline IOP – 19.1 +/- 5.0 mmHg 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Baseline medications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2.1 +/- 1.5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19.6% had no medications at baseline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337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367F4-7349-B2A9-26EE-37A897D31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08E3A4-4E7D-86BC-4B7E-630C0FC885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92ECFD-C974-598B-FDE7-3B5C082101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731" t="16894" r="20205" b="49234"/>
          <a:stretch/>
        </p:blipFill>
        <p:spPr>
          <a:xfrm>
            <a:off x="588268" y="338796"/>
            <a:ext cx="8733663" cy="4579572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FF361A87-AE3C-919D-5220-31D38D3AA68F}"/>
              </a:ext>
            </a:extLst>
          </p:cNvPr>
          <p:cNvSpPr/>
          <p:nvPr/>
        </p:nvSpPr>
        <p:spPr bwMode="auto">
          <a:xfrm rot="21095410">
            <a:off x="2351461" y="3172126"/>
            <a:ext cx="6735258" cy="2023592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5806A6-491C-CD0B-A32B-DE1FB30E5F8E}"/>
              </a:ext>
            </a:extLst>
          </p:cNvPr>
          <p:cNvSpPr txBox="1"/>
          <p:nvPr/>
        </p:nvSpPr>
        <p:spPr>
          <a:xfrm>
            <a:off x="4534232" y="4183922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Comparison: </a:t>
            </a:r>
          </a:p>
          <a:p>
            <a:r>
              <a:rPr lang="en-US" dirty="0">
                <a:solidFill>
                  <a:schemeClr val="bg2"/>
                </a:solidFill>
              </a:rPr>
              <a:t>Risk factors for </a:t>
            </a:r>
            <a:r>
              <a:rPr lang="en-US" dirty="0" err="1">
                <a:solidFill>
                  <a:schemeClr val="bg2"/>
                </a:solidFill>
              </a:rPr>
              <a:t>nonresponder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92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CEA6F4-5770-F957-370C-5D4A858CB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AC24C-E608-4CCF-BECA-3BCBEA48E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Results – response vs nonresponse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2EDC6-EAA3-4DAE-87B7-6F7E938BC1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Overall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Nonresponders 166,332 (63.1%)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Responders 97,148 (36.9%)</a:t>
            </a:r>
          </a:p>
          <a:p>
            <a:r>
              <a:rPr lang="en-US" sz="2800" dirty="0">
                <a:solidFill>
                  <a:srgbClr val="00B050"/>
                </a:solidFill>
                <a:effectLst/>
                <a:latin typeface="+mj-lt"/>
                <a:cs typeface="Times New Roman" panose="02020603050405020304" pitchFamily="18" charset="0"/>
              </a:rPr>
              <a:t>Baseline IOP &gt; 24 mmHg – 68.8% responders</a:t>
            </a:r>
          </a:p>
          <a:p>
            <a:r>
              <a:rPr lang="en-US" sz="2800" dirty="0">
                <a:solidFill>
                  <a:srgbClr val="FFFF00"/>
                </a:solidFill>
                <a:effectLst/>
                <a:latin typeface="+mj-lt"/>
                <a:cs typeface="Times New Roman" panose="02020603050405020304" pitchFamily="18" charset="0"/>
              </a:rPr>
              <a:t>Baseline IOP 18-24 mmHg – 42.4% responders</a:t>
            </a:r>
          </a:p>
          <a:p>
            <a:r>
              <a:rPr lang="en-US" sz="2800" dirty="0">
                <a:solidFill>
                  <a:srgbClr val="FF0000"/>
                </a:solidFill>
                <a:effectLst/>
                <a:latin typeface="+mj-lt"/>
                <a:cs typeface="Times New Roman" panose="02020603050405020304" pitchFamily="18" charset="0"/>
              </a:rPr>
              <a:t>Baseline IOP &lt; 18 mmHg – 20.1% responders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Risk factor for nonresponse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Angle recession (OR = 5.97)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Uveitis (OR = 1.89)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Aphakia  (OR = 1.79)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91250" y="4857749"/>
            <a:ext cx="591502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LTP works better if baseline IOP is high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906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A9C76-A712-C462-84DD-E20C56A16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3F8A5D-1614-F4AE-A63A-BFE300689A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9A7FE4-EA63-191C-48B5-08E63A8815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731" t="16894" r="20205" b="49234"/>
          <a:stretch/>
        </p:blipFill>
        <p:spPr>
          <a:xfrm>
            <a:off x="588268" y="338796"/>
            <a:ext cx="8733663" cy="45795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D3546F3-CCC1-DA0C-BCD1-D275C3F5C83E}"/>
              </a:ext>
            </a:extLst>
          </p:cNvPr>
          <p:cNvSpPr txBox="1"/>
          <p:nvPr/>
        </p:nvSpPr>
        <p:spPr>
          <a:xfrm>
            <a:off x="2096471" y="5806432"/>
            <a:ext cx="3108543" cy="646331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1. Survival analysis of failure</a:t>
            </a:r>
          </a:p>
          <a:p>
            <a:r>
              <a:rPr lang="en-US" dirty="0">
                <a:solidFill>
                  <a:schemeClr val="bg2"/>
                </a:solidFill>
              </a:rPr>
              <a:t>2. Medication-free survival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8582555-1FDB-CF93-3163-54631137D3BD}"/>
              </a:ext>
            </a:extLst>
          </p:cNvPr>
          <p:cNvCxnSpPr/>
          <p:nvPr/>
        </p:nvCxnSpPr>
        <p:spPr bwMode="auto">
          <a:xfrm>
            <a:off x="3602182" y="4987636"/>
            <a:ext cx="0" cy="762000"/>
          </a:xfrm>
          <a:prstGeom prst="straightConnector1">
            <a:avLst/>
          </a:prstGeom>
          <a:solidFill>
            <a:schemeClr val="accent1"/>
          </a:solidFill>
          <a:ln w="101600" cap="flat" cmpd="sng" algn="ctr">
            <a:solidFill>
              <a:schemeClr val="bg2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68CA91DD-5F66-F18A-61C6-D5556C139A92}"/>
              </a:ext>
            </a:extLst>
          </p:cNvPr>
          <p:cNvSpPr/>
          <p:nvPr/>
        </p:nvSpPr>
        <p:spPr bwMode="auto">
          <a:xfrm rot="21095410">
            <a:off x="2351461" y="3172126"/>
            <a:ext cx="6735258" cy="2023592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87210F-ECE0-4401-A93F-6122DAF1E991}"/>
              </a:ext>
            </a:extLst>
          </p:cNvPr>
          <p:cNvSpPr txBox="1"/>
          <p:nvPr/>
        </p:nvSpPr>
        <p:spPr>
          <a:xfrm>
            <a:off x="4534232" y="4183922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Comparison: </a:t>
            </a:r>
          </a:p>
          <a:p>
            <a:r>
              <a:rPr lang="en-US" dirty="0">
                <a:solidFill>
                  <a:schemeClr val="bg2"/>
                </a:solidFill>
              </a:rPr>
              <a:t>Risk factors for </a:t>
            </a:r>
            <a:r>
              <a:rPr lang="en-US" dirty="0" err="1">
                <a:solidFill>
                  <a:schemeClr val="bg2"/>
                </a:solidFill>
              </a:rPr>
              <a:t>nonresponder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433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33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5DCFF4-1E6B-C03D-E8A5-C47FACD75C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3CB349-5490-4F90-9473-599B60FD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Results – survival analysis of responders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D327F-8F6F-412A-90BE-082ABC790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Risk factors for failure (after 6 months)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Young age (18-39 years) – Hazard Ratio = 1.46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Uveitis – Hazard Ratio = 1.78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NO SIGNIFICANT EFFECT –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Glaucoma severity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Surgeon experience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10765" y="4971046"/>
            <a:ext cx="707707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Young patients and uveitics are more likely to fail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885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2DC8D2-DB18-73C2-7DA6-24041E1252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815" y="2155919"/>
            <a:ext cx="6418795" cy="44771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6629" t="26297" r="13258" b="60123"/>
          <a:stretch/>
        </p:blipFill>
        <p:spPr>
          <a:xfrm>
            <a:off x="1943777" y="237671"/>
            <a:ext cx="8570870" cy="17362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71835" t="32298" r="27056" b="66152"/>
          <a:stretch/>
        </p:blipFill>
        <p:spPr>
          <a:xfrm>
            <a:off x="4170045" y="776288"/>
            <a:ext cx="472327" cy="1981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6637020" y="556260"/>
            <a:ext cx="1104900" cy="868680"/>
          </a:xfrm>
          <a:prstGeom prst="rect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273540" y="556260"/>
            <a:ext cx="1104900" cy="868680"/>
          </a:xfrm>
          <a:prstGeom prst="rect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88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FED187-01C5-52DD-73C2-66D195EB64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3CB349-5490-4F90-9473-599B60FD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Results – responders without meds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D327F-8F6F-412A-90BE-082ABC790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effectLst/>
                <a:latin typeface="+mj-lt"/>
                <a:cs typeface="Times New Roman" panose="02020603050405020304" pitchFamily="18" charset="0"/>
              </a:rPr>
              <a:t>Eyes not on any IOP meds at baseline</a:t>
            </a:r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 (N = 1488) –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FF00"/>
                </a:solidFill>
                <a:effectLst/>
                <a:latin typeface="+mj-lt"/>
                <a:cs typeface="Times New Roman" panose="02020603050405020304" pitchFamily="18" charset="0"/>
              </a:rPr>
              <a:t>remained medication-free for a mean of 317.6 days</a:t>
            </a:r>
          </a:p>
          <a:p>
            <a:pPr marL="457200" lvl="1" indent="0">
              <a:buNone/>
            </a:pPr>
            <a:endParaRPr lang="en-US" dirty="0">
              <a:effectLst/>
              <a:latin typeface="+mj-lt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4800" dirty="0">
                <a:solidFill>
                  <a:srgbClr val="00B050"/>
                </a:solidFill>
                <a:effectLst/>
                <a:latin typeface="+mj-lt"/>
                <a:cs typeface="Times New Roman" panose="02020603050405020304" pitchFamily="18" charset="0"/>
              </a:rPr>
              <a:t>LTP helps patients stay off of meds</a:t>
            </a:r>
          </a:p>
        </p:txBody>
      </p:sp>
    </p:spTree>
    <p:extLst>
      <p:ext uri="{BB962C8B-B14F-4D97-AF65-F5344CB8AC3E}">
        <p14:creationId xmlns:p14="http://schemas.microsoft.com/office/powerpoint/2010/main" val="4264778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75338-0218-56AF-302E-574E2532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9A924D-4153-8D67-E894-B1D81D1700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33AA9F-36F6-9C28-8089-ABB22DF26D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731" t="16894" r="20205" b="49234"/>
          <a:stretch/>
        </p:blipFill>
        <p:spPr>
          <a:xfrm>
            <a:off x="588268" y="338796"/>
            <a:ext cx="8733663" cy="45795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F80D0D3-CBA7-9918-ECE7-F42E89EF8D68}"/>
              </a:ext>
            </a:extLst>
          </p:cNvPr>
          <p:cNvSpPr txBox="1"/>
          <p:nvPr/>
        </p:nvSpPr>
        <p:spPr>
          <a:xfrm>
            <a:off x="6588640" y="5944931"/>
            <a:ext cx="2313454" cy="369332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Medication reduction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7E95B5-95B0-40F9-1AF9-9F300BED3EFB}"/>
              </a:ext>
            </a:extLst>
          </p:cNvPr>
          <p:cNvCxnSpPr>
            <a:cxnSpLocks/>
          </p:cNvCxnSpPr>
          <p:nvPr/>
        </p:nvCxnSpPr>
        <p:spPr bwMode="auto">
          <a:xfrm>
            <a:off x="7807036" y="4225636"/>
            <a:ext cx="0" cy="1524000"/>
          </a:xfrm>
          <a:prstGeom prst="straightConnector1">
            <a:avLst/>
          </a:prstGeom>
          <a:solidFill>
            <a:schemeClr val="accent1"/>
          </a:solidFill>
          <a:ln w="101600" cap="flat" cmpd="sng" algn="ctr">
            <a:solidFill>
              <a:schemeClr val="bg2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346F753-3F98-F3C7-A4F8-5BAF13BBD53F}"/>
              </a:ext>
            </a:extLst>
          </p:cNvPr>
          <p:cNvSpPr/>
          <p:nvPr/>
        </p:nvSpPr>
        <p:spPr bwMode="auto">
          <a:xfrm rot="21095410">
            <a:off x="2351461" y="3172126"/>
            <a:ext cx="6735258" cy="2023592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E9E996-7560-DC60-C995-850832956A82}"/>
              </a:ext>
            </a:extLst>
          </p:cNvPr>
          <p:cNvSpPr txBox="1"/>
          <p:nvPr/>
        </p:nvSpPr>
        <p:spPr>
          <a:xfrm>
            <a:off x="4534232" y="4183922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Comparison: </a:t>
            </a:r>
          </a:p>
          <a:p>
            <a:r>
              <a:rPr lang="en-US" dirty="0">
                <a:solidFill>
                  <a:schemeClr val="bg2"/>
                </a:solidFill>
              </a:rPr>
              <a:t>Risk factors for </a:t>
            </a:r>
            <a:r>
              <a:rPr lang="en-US" dirty="0" err="1">
                <a:solidFill>
                  <a:schemeClr val="bg2"/>
                </a:solidFill>
              </a:rPr>
              <a:t>nonresponder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74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25BD84-F449-90A0-57FA-CA402694DC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3CB349-5490-4F90-9473-599B60FD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Results – nonresponders with meds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D327F-8F6F-412A-90BE-082ABC790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u="sng" dirty="0">
                <a:effectLst/>
                <a:latin typeface="+mj-lt"/>
                <a:cs typeface="Times New Roman" panose="02020603050405020304" pitchFamily="18" charset="0"/>
              </a:rPr>
              <a:t>Nonresponders</a:t>
            </a:r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 with at least one medication at baseline</a:t>
            </a:r>
          </a:p>
          <a:p>
            <a:pPr lvl="1"/>
            <a:r>
              <a:rPr lang="en-US" sz="2400" dirty="0">
                <a:effectLst/>
                <a:latin typeface="+mj-lt"/>
                <a:cs typeface="Times New Roman" panose="02020603050405020304" pitchFamily="18" charset="0"/>
              </a:rPr>
              <a:t>Overall 76.3% had fewer meds post-LTP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Baseline IOP &gt; 24 mmHg – 74.3% reduced at least one med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Baseline IOP 18-24 mmHg – 75.9% reduced at least one med</a:t>
            </a:r>
          </a:p>
          <a:p>
            <a:pPr lvl="2"/>
            <a:r>
              <a:rPr lang="en-US" sz="2000" dirty="0">
                <a:effectLst/>
                <a:latin typeface="+mj-lt"/>
                <a:cs typeface="Times New Roman" panose="02020603050405020304" pitchFamily="18" charset="0"/>
              </a:rPr>
              <a:t>Baseline IOP &lt; 18 – 76.9% reduced at least one med</a:t>
            </a:r>
          </a:p>
          <a:p>
            <a:pPr marL="4572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4800" dirty="0">
                <a:solidFill>
                  <a:srgbClr val="00B050"/>
                </a:solidFill>
                <a:effectLst/>
                <a:latin typeface="+mj-lt"/>
                <a:cs typeface="Times New Roman" panose="02020603050405020304" pitchFamily="18" charset="0"/>
              </a:rPr>
              <a:t>LTP helps reduce medication burden</a:t>
            </a:r>
          </a:p>
        </p:txBody>
      </p:sp>
    </p:spTree>
    <p:extLst>
      <p:ext uri="{BB962C8B-B14F-4D97-AF65-F5344CB8AC3E}">
        <p14:creationId xmlns:p14="http://schemas.microsoft.com/office/powerpoint/2010/main" val="401625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DF72F4-0AB3-5B21-2BA6-8EC486C352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C53B23-BAC8-46EE-9DC3-962E5B056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8D76C-BE78-4724-A3AA-70CD2933D9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26717" y="2032000"/>
            <a:ext cx="5080000" cy="4114800"/>
          </a:xfrm>
        </p:spPr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IRIS Registry providers (“The Real World”) –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Not doing many LTP in high IOP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Not doing many LTP in nonmedication patients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May be doing LTP as means of reducing medications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8333BF-B463-412A-A453-0D9E3BCDA0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253" t="49595" r="51366" b="22468"/>
          <a:stretch/>
        </p:blipFill>
        <p:spPr>
          <a:xfrm>
            <a:off x="403869" y="2238374"/>
            <a:ext cx="5681548" cy="337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85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6451CD-8B16-8371-E96A-90B6B86A70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D970B3-9683-1BF4-B275-F3E9534B9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3571A-0030-425A-9923-F568BE4486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LTP works best with high baseline IOP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Risk factor for nonresponse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Angle recession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Uveitis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Aphakia</a:t>
            </a:r>
          </a:p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Responders – increased hazards of failure if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Young age (18 – 39 years)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Uveitis</a:t>
            </a:r>
          </a:p>
          <a:p>
            <a:endParaRPr lang="en-US" dirty="0">
              <a:effectLst/>
              <a:latin typeface="+mj-lt"/>
            </a:endParaRP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C9B2F9-1AF5-4E87-3863-4746D2036F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Responders on no meds – remained meds free for ~318 days</a:t>
            </a:r>
          </a:p>
          <a:p>
            <a:r>
              <a:rPr lang="en-US" dirty="0" err="1">
                <a:effectLst/>
                <a:latin typeface="+mj-lt"/>
                <a:cs typeface="Times New Roman" panose="02020603050405020304" pitchFamily="18" charset="0"/>
              </a:rPr>
              <a:t>Nonresponders</a:t>
            </a:r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 on meds –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~75% had fewer meds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Regardless of baseline IOP</a:t>
            </a:r>
          </a:p>
        </p:txBody>
      </p:sp>
    </p:spTree>
    <p:extLst>
      <p:ext uri="{BB962C8B-B14F-4D97-AF65-F5344CB8AC3E}">
        <p14:creationId xmlns:p14="http://schemas.microsoft.com/office/powerpoint/2010/main" val="4124324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78D756-3524-FC8D-5598-08A3D47B4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C53B23-BAC8-46EE-9DC3-962E5B056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8D76C-BE78-4724-A3AA-70CD2933D9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To improve LTP resource utilization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Offer LTP as initial treatment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Offer LTP in high IOP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Offer LTP as means of reducing medications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E0F3C-8185-41F0-AF26-438DE1F2EA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To improve success, avoid LTP in – 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Angle recession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Uveitis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Aphakia</a:t>
            </a:r>
          </a:p>
          <a:p>
            <a:pPr lvl="1"/>
            <a:r>
              <a:rPr lang="en-US" dirty="0">
                <a:effectLst/>
                <a:latin typeface="+mj-lt"/>
                <a:cs typeface="Times New Roman" panose="02020603050405020304" pitchFamily="18" charset="0"/>
              </a:rPr>
              <a:t>Young patients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602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03D046-285C-FAAB-7943-08F2BD90BF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E34607-F321-4925-D852-529FD8A393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61" t="44868" r="22699" b="36085"/>
          <a:stretch/>
        </p:blipFill>
        <p:spPr>
          <a:xfrm>
            <a:off x="486227" y="406400"/>
            <a:ext cx="11329147" cy="34799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DB754A-1F21-A1E9-2408-BC92BF4107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61" t="80952" r="22699" b="5820"/>
          <a:stretch/>
        </p:blipFill>
        <p:spPr>
          <a:xfrm>
            <a:off x="486227" y="4034972"/>
            <a:ext cx="11329148" cy="241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31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" y="0"/>
            <a:ext cx="12192000" cy="6860794"/>
            <a:chOff x="0" y="0"/>
            <a:chExt cx="13132811" cy="686079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213863" y="1712118"/>
            <a:ext cx="9472465" cy="2308324"/>
          </a:xfrm>
          <a:prstGeom prst="rect">
            <a:avLst/>
          </a:prstGeom>
          <a:solidFill>
            <a:srgbClr val="02A59D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t.chang@med.miami.edu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156CD8-D2E4-1D1F-3170-CA0C1D1A2C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29" t="34166" r="38593" b="33500"/>
          <a:stretch/>
        </p:blipFill>
        <p:spPr>
          <a:xfrm>
            <a:off x="5112111" y="4303688"/>
            <a:ext cx="1967777" cy="186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4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8EDF9-206C-626C-5185-89D99C941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92C2B9-9100-FFEF-906F-24AB458F35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5928E2-0966-05C7-2CA4-1883EE153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400366"/>
              </p:ext>
            </p:extLst>
          </p:nvPr>
        </p:nvGraphicFramePr>
        <p:xfrm>
          <a:off x="2466327" y="2956560"/>
          <a:ext cx="725934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82">
                  <a:extLst>
                    <a:ext uri="{9D8B030D-6E8A-4147-A177-3AD203B41FA5}">
                      <a16:colId xmlns:a16="http://schemas.microsoft.com/office/drawing/2014/main" val="28557608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708523576"/>
                    </a:ext>
                  </a:extLst>
                </a:gridCol>
                <a:gridCol w="2419782">
                  <a:extLst>
                    <a:ext uri="{9D8B030D-6E8A-4147-A177-3AD203B41FA5}">
                      <a16:colId xmlns:a16="http://schemas.microsoft.com/office/drawing/2014/main" val="2820884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Background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What is IRIS Registry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The Study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6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259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83C91B-EAE5-E139-81D8-DD3DD576B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B32D66-50B5-1D76-C123-5E906DD39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5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9F84F-B756-DBA4-DC11-C28084762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A28F9E-BAD8-F4B9-AC78-F1A0414C5C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A42920-0B0D-747B-8474-E83BE689F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226792"/>
            <a:ext cx="18892406" cy="1259493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1BFB445-9C12-5025-47BC-F2A72F0B0881}"/>
              </a:ext>
            </a:extLst>
          </p:cNvPr>
          <p:cNvSpPr/>
          <p:nvPr/>
        </p:nvSpPr>
        <p:spPr bwMode="auto">
          <a:xfrm>
            <a:off x="2526117" y="4271687"/>
            <a:ext cx="1274618" cy="628073"/>
          </a:xfrm>
          <a:prstGeom prst="ellipse">
            <a:avLst/>
          </a:prstGeom>
          <a:solidFill>
            <a:srgbClr val="FFFF00">
              <a:alpha val="20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734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8756E5-E9F4-45AA-B3BC-B27D64F1F0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EAD6BBD-E638-BCFE-59FE-52F4B1F23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932116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6046C98-98AB-B305-80E9-883EAC6974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290303"/>
              </p:ext>
            </p:extLst>
          </p:nvPr>
        </p:nvGraphicFramePr>
        <p:xfrm>
          <a:off x="9846820" y="71966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121372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693F0-6351-D9D0-AFB9-2E57B607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674F2A-65AA-32DB-B811-418321E90E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F03346-4E73-1C3B-DF68-5D751073ED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844" t="14564" r="31584" b="63444"/>
          <a:stretch/>
        </p:blipFill>
        <p:spPr>
          <a:xfrm>
            <a:off x="446049" y="412594"/>
            <a:ext cx="10815864" cy="27543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CC0CBD-66B7-DF89-7ACE-CD89E145E377}"/>
              </a:ext>
            </a:extLst>
          </p:cNvPr>
          <p:cNvSpPr txBox="1"/>
          <p:nvPr/>
        </p:nvSpPr>
        <p:spPr>
          <a:xfrm>
            <a:off x="446049" y="3579540"/>
            <a:ext cx="4238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 = 28, 100% males</a:t>
            </a:r>
          </a:p>
          <a:p>
            <a:r>
              <a:rPr lang="en-US" sz="2400" dirty="0"/>
              <a:t>Bilateral POAG, treated 1 eye</a:t>
            </a:r>
          </a:p>
          <a:p>
            <a:r>
              <a:rPr lang="en-US" sz="2400" dirty="0"/>
              <a:t>IOP reduction = 10.3 mmHg</a:t>
            </a:r>
          </a:p>
        </p:txBody>
      </p:sp>
    </p:spTree>
    <p:extLst>
      <p:ext uri="{BB962C8B-B14F-4D97-AF65-F5344CB8AC3E}">
        <p14:creationId xmlns:p14="http://schemas.microsoft.com/office/powerpoint/2010/main" val="426865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8C054-C2DD-D50F-98F9-434796C15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9B8C09-9F26-A998-15FD-69E0D47F74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6C3C39B-95A0-E552-C778-A39D704B9E22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F989D40-D87E-3B8F-6D3C-59762F6B06A9}"/>
              </a:ext>
            </a:extLst>
          </p:cNvPr>
          <p:cNvGraphicFramePr/>
          <p:nvPr/>
        </p:nvGraphicFramePr>
        <p:xfrm>
          <a:off x="9846820" y="71966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226655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PEI black">
  <a:themeElements>
    <a:clrScheme name="BPEI_GR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CC99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B98AE7"/>
      </a:accent6>
      <a:hlink>
        <a:srgbClr val="6600CC"/>
      </a:hlink>
      <a:folHlink>
        <a:srgbClr val="6699FF"/>
      </a:folHlink>
    </a:clrScheme>
    <a:fontScheme name="BPEI_G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PEI_GR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CC99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B98AE7"/>
        </a:accent6>
        <a:hlink>
          <a:srgbClr val="6600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PEI_GR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PEI_GR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BPEI black</Template>
  <TotalTime>3649</TotalTime>
  <Words>929</Words>
  <Application>Microsoft Office PowerPoint</Application>
  <PresentationFormat>Widescreen</PresentationFormat>
  <Paragraphs>208</Paragraphs>
  <Slides>39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Times New Roman</vt:lpstr>
      <vt:lpstr>Wingdings</vt:lpstr>
      <vt:lpstr>BPEI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Laser trabeculoplsty (LTP)…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Methods</vt:lpstr>
      <vt:lpstr>Methods</vt:lpstr>
      <vt:lpstr>PowerPoint Presentation</vt:lpstr>
      <vt:lpstr>Methods</vt:lpstr>
      <vt:lpstr>PowerPoint Presentation</vt:lpstr>
      <vt:lpstr>Results – baseline</vt:lpstr>
      <vt:lpstr>PowerPoint Presentation</vt:lpstr>
      <vt:lpstr>Results – response vs nonresponse</vt:lpstr>
      <vt:lpstr>PowerPoint Presentation</vt:lpstr>
      <vt:lpstr>Results – survival analysis of responders</vt:lpstr>
      <vt:lpstr>PowerPoint Presentation</vt:lpstr>
      <vt:lpstr>Results – responders without meds</vt:lpstr>
      <vt:lpstr>PowerPoint Presentation</vt:lpstr>
      <vt:lpstr>Results – nonresponders with meds</vt:lpstr>
      <vt:lpstr>Discussion</vt:lpstr>
      <vt:lpstr>Summary</vt:lpstr>
      <vt:lpstr>Discussion</vt:lpstr>
      <vt:lpstr>PowerPoint Presentation</vt:lpstr>
      <vt:lpstr>PowerPoint Presentation</vt:lpstr>
    </vt:vector>
  </TitlesOfParts>
  <Company>Univeristy of Miami - Miller School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Binocular Disturbance after Glaucoma Drainage Device Implantation</dc:title>
  <dc:creator>Administrator</dc:creator>
  <cp:lastModifiedBy>Chang, Ta Chen</cp:lastModifiedBy>
  <cp:revision>109</cp:revision>
  <dcterms:created xsi:type="dcterms:W3CDTF">2016-05-16T10:52:39Z</dcterms:created>
  <dcterms:modified xsi:type="dcterms:W3CDTF">2026-01-02T16:37:05Z</dcterms:modified>
</cp:coreProperties>
</file>